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TT Commons Pro Bold" charset="1" panose="020B0103030102020204"/>
      <p:regular r:id="rId23"/>
    </p:embeddedFont>
    <p:embeddedFont>
      <p:font typeface="TT Commons Pro Italics" charset="1" panose="020B0103030102020204"/>
      <p:regular r:id="rId24"/>
    </p:embeddedFont>
    <p:embeddedFont>
      <p:font typeface="Shrikhand" charset="1" panose="02000000000000000000"/>
      <p:regular r:id="rId25"/>
    </p:embeddedFont>
    <p:embeddedFont>
      <p:font typeface="TT Commons Pro" charset="1" panose="020B0103030102020204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34.pn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35.jpeg" Type="http://schemas.openxmlformats.org/officeDocument/2006/relationships/image"/><Relationship Id="rId8" Target="../media/VAGfF_Eu3-g.mp4" Type="http://schemas.openxmlformats.org/officeDocument/2006/relationships/video"/><Relationship Id="rId9" Target="../media/VAGfF_Eu3-g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4.jpeg" Type="http://schemas.openxmlformats.org/officeDocument/2006/relationships/image"/><Relationship Id="rId5" Target="../media/image15.jpe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jpeg" Type="http://schemas.openxmlformats.org/officeDocument/2006/relationships/image"/><Relationship Id="rId9" Target="../media/image1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5844">
            <a:off x="3531822" y="4958502"/>
            <a:ext cx="6872055" cy="1486082"/>
          </a:xfrm>
          <a:custGeom>
            <a:avLst/>
            <a:gdLst/>
            <a:ahLst/>
            <a:cxnLst/>
            <a:rect r="r" b="b" t="t" l="l"/>
            <a:pathLst>
              <a:path h="1486082" w="6872055">
                <a:moveTo>
                  <a:pt x="0" y="0"/>
                </a:moveTo>
                <a:lnTo>
                  <a:pt x="6872056" y="0"/>
                </a:lnTo>
                <a:lnTo>
                  <a:pt x="6872056" y="1486082"/>
                </a:lnTo>
                <a:lnTo>
                  <a:pt x="0" y="1486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49484" y="7960299"/>
            <a:ext cx="823889" cy="914162"/>
          </a:xfrm>
          <a:custGeom>
            <a:avLst/>
            <a:gdLst/>
            <a:ahLst/>
            <a:cxnLst/>
            <a:rect r="r" b="b" t="t" l="l"/>
            <a:pathLst>
              <a:path h="914162" w="823889">
                <a:moveTo>
                  <a:pt x="0" y="0"/>
                </a:moveTo>
                <a:lnTo>
                  <a:pt x="823889" y="0"/>
                </a:lnTo>
                <a:lnTo>
                  <a:pt x="823889" y="914162"/>
                </a:lnTo>
                <a:lnTo>
                  <a:pt x="0" y="9141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03231" y="521732"/>
            <a:ext cx="4370142" cy="1574826"/>
          </a:xfrm>
          <a:custGeom>
            <a:avLst/>
            <a:gdLst/>
            <a:ahLst/>
            <a:cxnLst/>
            <a:rect r="r" b="b" t="t" l="l"/>
            <a:pathLst>
              <a:path h="1574826" w="4370142">
                <a:moveTo>
                  <a:pt x="0" y="0"/>
                </a:moveTo>
                <a:lnTo>
                  <a:pt x="4370142" y="0"/>
                </a:lnTo>
                <a:lnTo>
                  <a:pt x="4370142" y="1574825"/>
                </a:lnTo>
                <a:lnTo>
                  <a:pt x="0" y="15748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277532"/>
            <a:ext cx="15354300" cy="2276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999"/>
              </a:lnSpc>
            </a:pPr>
            <a:r>
              <a:rPr lang="en-US" sz="14999" b="true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Progetto HCI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8490622"/>
            <a:ext cx="3519203" cy="767678"/>
            <a:chOff x="0" y="0"/>
            <a:chExt cx="4692271" cy="102357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472390"/>
              <a:ext cx="4692271" cy="551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99"/>
                </a:lnSpc>
              </a:pPr>
              <a:r>
                <a:rPr lang="en-US" sz="2399" i="true">
                  <a:solidFill>
                    <a:srgbClr val="000000"/>
                  </a:solidFill>
                  <a:latin typeface="TT Commons Pro Italics"/>
                  <a:ea typeface="TT Commons Pro Italics"/>
                  <a:cs typeface="TT Commons Pro Italics"/>
                  <a:sym typeface="TT Commons Pro Italics"/>
                </a:rPr>
                <a:t>VR504159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85750"/>
              <a:ext cx="4692271" cy="573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b="true" sz="2400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Mathias Dalla Palma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50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22671">
            <a:off x="6624327" y="1921828"/>
            <a:ext cx="5465428" cy="1687451"/>
          </a:xfrm>
          <a:custGeom>
            <a:avLst/>
            <a:gdLst/>
            <a:ahLst/>
            <a:cxnLst/>
            <a:rect r="r" b="b" t="t" l="l"/>
            <a:pathLst>
              <a:path h="1687451" w="5465428">
                <a:moveTo>
                  <a:pt x="0" y="0"/>
                </a:moveTo>
                <a:lnTo>
                  <a:pt x="5465427" y="0"/>
                </a:lnTo>
                <a:lnTo>
                  <a:pt x="5465427" y="1687451"/>
                </a:lnTo>
                <a:lnTo>
                  <a:pt x="0" y="1687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0042" y="4868896"/>
            <a:ext cx="5052000" cy="3814175"/>
          </a:xfrm>
          <a:custGeom>
            <a:avLst/>
            <a:gdLst/>
            <a:ahLst/>
            <a:cxnLst/>
            <a:rect r="r" b="b" t="t" l="l"/>
            <a:pathLst>
              <a:path h="3814175" w="5052000">
                <a:moveTo>
                  <a:pt x="0" y="0"/>
                </a:moveTo>
                <a:lnTo>
                  <a:pt x="5052000" y="0"/>
                </a:lnTo>
                <a:lnTo>
                  <a:pt x="5052000" y="3814175"/>
                </a:lnTo>
                <a:lnTo>
                  <a:pt x="0" y="3814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3698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20000" y="3810000"/>
            <a:ext cx="3429000" cy="2286000"/>
            <a:chOff x="0" y="0"/>
            <a:chExt cx="903111" cy="602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3111" cy="602074"/>
            </a:xfrm>
            <a:custGeom>
              <a:avLst/>
              <a:gdLst/>
              <a:ahLst/>
              <a:cxnLst/>
              <a:rect r="r" b="b" t="t" l="l"/>
              <a:pathLst>
                <a:path h="602074" w="903111">
                  <a:moveTo>
                    <a:pt x="0" y="0"/>
                  </a:moveTo>
                  <a:lnTo>
                    <a:pt x="903111" y="0"/>
                  </a:lnTo>
                  <a:lnTo>
                    <a:pt x="903111" y="602074"/>
                  </a:lnTo>
                  <a:lnTo>
                    <a:pt x="0" y="602074"/>
                  </a:lnTo>
                  <a:close/>
                </a:path>
              </a:pathLst>
            </a:custGeom>
            <a:solidFill>
              <a:srgbClr val="AFB3C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03111" cy="640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620000" y="6824687"/>
            <a:ext cx="3429000" cy="2286000"/>
            <a:chOff x="0" y="0"/>
            <a:chExt cx="903111" cy="6020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3111" cy="602074"/>
            </a:xfrm>
            <a:custGeom>
              <a:avLst/>
              <a:gdLst/>
              <a:ahLst/>
              <a:cxnLst/>
              <a:rect r="r" b="b" t="t" l="l"/>
              <a:pathLst>
                <a:path h="602074" w="903111">
                  <a:moveTo>
                    <a:pt x="0" y="0"/>
                  </a:moveTo>
                  <a:lnTo>
                    <a:pt x="903111" y="0"/>
                  </a:lnTo>
                  <a:lnTo>
                    <a:pt x="903111" y="602074"/>
                  </a:lnTo>
                  <a:lnTo>
                    <a:pt x="0" y="602074"/>
                  </a:lnTo>
                  <a:close/>
                </a:path>
              </a:pathLst>
            </a:custGeom>
            <a:solidFill>
              <a:srgbClr val="AFB3C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03111" cy="640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207824" y="4295065"/>
            <a:ext cx="190500" cy="190500"/>
            <a:chOff x="0" y="0"/>
            <a:chExt cx="50173" cy="501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764078" y="4251195"/>
            <a:ext cx="190500" cy="190500"/>
            <a:chOff x="0" y="0"/>
            <a:chExt cx="50173" cy="501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012677" y="5143500"/>
            <a:ext cx="190500" cy="190500"/>
            <a:chOff x="0" y="0"/>
            <a:chExt cx="50173" cy="50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239250" y="4857750"/>
            <a:ext cx="190500" cy="190500"/>
            <a:chOff x="0" y="0"/>
            <a:chExt cx="50173" cy="5017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740435" y="5383368"/>
            <a:ext cx="190500" cy="190500"/>
            <a:chOff x="0" y="0"/>
            <a:chExt cx="50173" cy="50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378066" y="3396615"/>
            <a:ext cx="2386012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Reference image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3320943" y="4019550"/>
            <a:ext cx="3919307" cy="4100785"/>
            <a:chOff x="0" y="0"/>
            <a:chExt cx="5225742" cy="5467713"/>
          </a:xfrm>
        </p:grpSpPr>
        <p:sp>
          <p:nvSpPr>
            <p:cNvPr name="AutoShape 27" id="27"/>
            <p:cNvSpPr/>
            <p:nvPr/>
          </p:nvSpPr>
          <p:spPr>
            <a:xfrm flipH="true" flipV="true">
              <a:off x="1553300" y="0"/>
              <a:ext cx="0" cy="324225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8" id="28"/>
            <p:cNvSpPr/>
            <p:nvPr/>
          </p:nvSpPr>
          <p:spPr>
            <a:xfrm flipH="true">
              <a:off x="20876" y="3242252"/>
              <a:ext cx="1532424" cy="221099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9" id="29"/>
            <p:cNvSpPr/>
            <p:nvPr/>
          </p:nvSpPr>
          <p:spPr>
            <a:xfrm>
              <a:off x="1553300" y="3242252"/>
              <a:ext cx="3665868" cy="98226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14918805" y="5905500"/>
            <a:ext cx="142875" cy="142875"/>
            <a:chOff x="0" y="0"/>
            <a:chExt cx="37630" cy="376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18815" y="0"/>
                  </a:moveTo>
                  <a:cubicBezTo>
                    <a:pt x="8424" y="0"/>
                    <a:pt x="0" y="8424"/>
                    <a:pt x="0" y="18815"/>
                  </a:cubicBezTo>
                  <a:cubicBezTo>
                    <a:pt x="0" y="29206"/>
                    <a:pt x="8424" y="37630"/>
                    <a:pt x="18815" y="37630"/>
                  </a:cubicBezTo>
                  <a:cubicBezTo>
                    <a:pt x="29206" y="37630"/>
                    <a:pt x="37630" y="29206"/>
                    <a:pt x="37630" y="18815"/>
                  </a:cubicBezTo>
                  <a:cubicBezTo>
                    <a:pt x="37630" y="8424"/>
                    <a:pt x="29206" y="0"/>
                    <a:pt x="188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3528" y="-34572"/>
              <a:ext cx="30574" cy="68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572541" y="6245567"/>
            <a:ext cx="190500" cy="190500"/>
            <a:chOff x="0" y="0"/>
            <a:chExt cx="50173" cy="5017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4532306" y="7634400"/>
            <a:ext cx="190500" cy="190500"/>
            <a:chOff x="0" y="0"/>
            <a:chExt cx="50173" cy="5017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802218" y="5334000"/>
            <a:ext cx="238125" cy="238125"/>
            <a:chOff x="0" y="0"/>
            <a:chExt cx="62716" cy="6271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2716" cy="62716"/>
            </a:xfrm>
            <a:custGeom>
              <a:avLst/>
              <a:gdLst/>
              <a:ahLst/>
              <a:cxnLst/>
              <a:rect r="r" b="b" t="t" l="l"/>
              <a:pathLst>
                <a:path h="62716" w="62716">
                  <a:moveTo>
                    <a:pt x="31358" y="0"/>
                  </a:moveTo>
                  <a:cubicBezTo>
                    <a:pt x="14039" y="0"/>
                    <a:pt x="0" y="14039"/>
                    <a:pt x="0" y="31358"/>
                  </a:cubicBezTo>
                  <a:cubicBezTo>
                    <a:pt x="0" y="48677"/>
                    <a:pt x="14039" y="62716"/>
                    <a:pt x="31358" y="62716"/>
                  </a:cubicBezTo>
                  <a:cubicBezTo>
                    <a:pt x="48677" y="62716"/>
                    <a:pt x="62716" y="48677"/>
                    <a:pt x="62716" y="31358"/>
                  </a:cubicBezTo>
                  <a:cubicBezTo>
                    <a:pt x="62716" y="14039"/>
                    <a:pt x="48677" y="0"/>
                    <a:pt x="313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5880" y="-32220"/>
              <a:ext cx="50957" cy="89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5460027" y="4619625"/>
            <a:ext cx="238125" cy="238125"/>
            <a:chOff x="0" y="0"/>
            <a:chExt cx="62716" cy="6271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2716" cy="62716"/>
            </a:xfrm>
            <a:custGeom>
              <a:avLst/>
              <a:gdLst/>
              <a:ahLst/>
              <a:cxnLst/>
              <a:rect r="r" b="b" t="t" l="l"/>
              <a:pathLst>
                <a:path h="62716" w="62716">
                  <a:moveTo>
                    <a:pt x="31358" y="0"/>
                  </a:moveTo>
                  <a:cubicBezTo>
                    <a:pt x="14039" y="0"/>
                    <a:pt x="0" y="14039"/>
                    <a:pt x="0" y="31358"/>
                  </a:cubicBezTo>
                  <a:cubicBezTo>
                    <a:pt x="0" y="48677"/>
                    <a:pt x="14039" y="62716"/>
                    <a:pt x="31358" y="62716"/>
                  </a:cubicBezTo>
                  <a:cubicBezTo>
                    <a:pt x="48677" y="62716"/>
                    <a:pt x="62716" y="48677"/>
                    <a:pt x="62716" y="31358"/>
                  </a:cubicBezTo>
                  <a:cubicBezTo>
                    <a:pt x="62716" y="14039"/>
                    <a:pt x="48677" y="0"/>
                    <a:pt x="313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5880" y="-32220"/>
              <a:ext cx="50957" cy="89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AutoShape 45" id="45"/>
          <p:cNvSpPr/>
          <p:nvPr/>
        </p:nvSpPr>
        <p:spPr>
          <a:xfrm>
            <a:off x="8487406" y="4295065"/>
            <a:ext cx="6793191" cy="27819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>
            <a:off x="10012677" y="4346445"/>
            <a:ext cx="6481649" cy="182225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7" id="47"/>
          <p:cNvGrpSpPr/>
          <p:nvPr/>
        </p:nvGrpSpPr>
        <p:grpSpPr>
          <a:xfrm rot="0">
            <a:off x="8160199" y="4390315"/>
            <a:ext cx="142875" cy="142875"/>
            <a:chOff x="0" y="0"/>
            <a:chExt cx="37630" cy="3763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8193537" y="4423653"/>
            <a:ext cx="76200" cy="76200"/>
            <a:chOff x="0" y="0"/>
            <a:chExt cx="20069" cy="20069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2233672" y="1028700"/>
            <a:ext cx="13820656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Feature Matching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3567191" y="3021330"/>
            <a:ext cx="2487136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b="true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Dense clout point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DDE1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(.ply file)</a:t>
            </a:r>
          </a:p>
        </p:txBody>
      </p:sp>
      <p:sp>
        <p:nvSpPr>
          <p:cNvPr name="TextBox 55" id="55"/>
          <p:cNvSpPr txBox="true"/>
          <p:nvPr/>
        </p:nvSpPr>
        <p:spPr>
          <a:xfrm rot="473737">
            <a:off x="11723783" y="4033253"/>
            <a:ext cx="170322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Visibility file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7378066" y="6397967"/>
            <a:ext cx="1841500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Target image</a:t>
            </a:r>
          </a:p>
        </p:txBody>
      </p:sp>
      <p:grpSp>
        <p:nvGrpSpPr>
          <p:cNvPr name="Group 57" id="57"/>
          <p:cNvGrpSpPr/>
          <p:nvPr/>
        </p:nvGrpSpPr>
        <p:grpSpPr>
          <a:xfrm rot="0">
            <a:off x="9365518" y="4985990"/>
            <a:ext cx="142875" cy="142875"/>
            <a:chOff x="0" y="0"/>
            <a:chExt cx="37630" cy="3763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9398855" y="5019328"/>
            <a:ext cx="76200" cy="76200"/>
            <a:chOff x="0" y="0"/>
            <a:chExt cx="20069" cy="20069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7959844" y="7188384"/>
            <a:ext cx="142875" cy="142875"/>
            <a:chOff x="0" y="0"/>
            <a:chExt cx="37630" cy="3763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7993181" y="7221721"/>
            <a:ext cx="76200" cy="76200"/>
            <a:chOff x="0" y="0"/>
            <a:chExt cx="20069" cy="20069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9475055" y="5711219"/>
            <a:ext cx="142875" cy="142875"/>
            <a:chOff x="0" y="0"/>
            <a:chExt cx="37630" cy="37630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9508393" y="5744556"/>
            <a:ext cx="76200" cy="76200"/>
            <a:chOff x="0" y="0"/>
            <a:chExt cx="20069" cy="20069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9617930" y="7977460"/>
            <a:ext cx="142875" cy="142875"/>
            <a:chOff x="0" y="0"/>
            <a:chExt cx="37630" cy="37630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8" id="78"/>
          <p:cNvGrpSpPr/>
          <p:nvPr/>
        </p:nvGrpSpPr>
        <p:grpSpPr>
          <a:xfrm rot="0">
            <a:off x="9651268" y="8010797"/>
            <a:ext cx="76200" cy="76200"/>
            <a:chOff x="0" y="0"/>
            <a:chExt cx="20069" cy="20069"/>
          </a:xfrm>
        </p:grpSpPr>
        <p:sp>
          <p:nvSpPr>
            <p:cNvPr name="Freeform 79" id="79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0" id="80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81" id="81"/>
          <p:cNvGrpSpPr/>
          <p:nvPr/>
        </p:nvGrpSpPr>
        <p:grpSpPr>
          <a:xfrm rot="0">
            <a:off x="10385040" y="7620113"/>
            <a:ext cx="142875" cy="142875"/>
            <a:chOff x="0" y="0"/>
            <a:chExt cx="37630" cy="37630"/>
          </a:xfrm>
        </p:grpSpPr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84" id="84"/>
          <p:cNvGrpSpPr/>
          <p:nvPr/>
        </p:nvGrpSpPr>
        <p:grpSpPr>
          <a:xfrm rot="0">
            <a:off x="10418377" y="7653450"/>
            <a:ext cx="76200" cy="76200"/>
            <a:chOff x="0" y="0"/>
            <a:chExt cx="20069" cy="20069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6" id="86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AutoShape 87" id="87"/>
          <p:cNvSpPr/>
          <p:nvPr/>
        </p:nvSpPr>
        <p:spPr>
          <a:xfrm>
            <a:off x="9501162" y="4931771"/>
            <a:ext cx="4170652" cy="40222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8" id="88"/>
          <p:cNvSpPr/>
          <p:nvPr/>
        </p:nvSpPr>
        <p:spPr>
          <a:xfrm>
            <a:off x="10107510" y="4345636"/>
            <a:ext cx="6386399" cy="1822254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9" id="89"/>
          <p:cNvGrpSpPr/>
          <p:nvPr/>
        </p:nvGrpSpPr>
        <p:grpSpPr>
          <a:xfrm rot="0">
            <a:off x="9760805" y="4714875"/>
            <a:ext cx="142875" cy="142875"/>
            <a:chOff x="0" y="0"/>
            <a:chExt cx="37630" cy="37630"/>
          </a:xfrm>
        </p:grpSpPr>
        <p:sp>
          <p:nvSpPr>
            <p:cNvPr name="Freeform 90" id="90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91" id="91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2" id="92"/>
          <p:cNvGrpSpPr/>
          <p:nvPr/>
        </p:nvGrpSpPr>
        <p:grpSpPr>
          <a:xfrm rot="0">
            <a:off x="9794143" y="4748213"/>
            <a:ext cx="76200" cy="76200"/>
            <a:chOff x="0" y="0"/>
            <a:chExt cx="20069" cy="20069"/>
          </a:xfrm>
        </p:grpSpPr>
        <p:sp>
          <p:nvSpPr>
            <p:cNvPr name="Freeform 93" id="93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94" id="94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5" id="95"/>
          <p:cNvGrpSpPr/>
          <p:nvPr/>
        </p:nvGrpSpPr>
        <p:grpSpPr>
          <a:xfrm rot="0">
            <a:off x="8609172" y="8701200"/>
            <a:ext cx="142875" cy="142875"/>
            <a:chOff x="0" y="0"/>
            <a:chExt cx="37630" cy="37630"/>
          </a:xfrm>
        </p:grpSpPr>
        <p:sp>
          <p:nvSpPr>
            <p:cNvPr name="Freeform 96" id="96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97" id="97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8" id="98"/>
          <p:cNvGrpSpPr/>
          <p:nvPr/>
        </p:nvGrpSpPr>
        <p:grpSpPr>
          <a:xfrm rot="0">
            <a:off x="8642509" y="8734538"/>
            <a:ext cx="76200" cy="76200"/>
            <a:chOff x="0" y="0"/>
            <a:chExt cx="20069" cy="20069"/>
          </a:xfrm>
        </p:grpSpPr>
        <p:sp>
          <p:nvSpPr>
            <p:cNvPr name="Freeform 99" id="99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00" id="100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1" id="101"/>
          <p:cNvGrpSpPr/>
          <p:nvPr/>
        </p:nvGrpSpPr>
        <p:grpSpPr>
          <a:xfrm rot="0">
            <a:off x="9096375" y="7634400"/>
            <a:ext cx="142875" cy="142875"/>
            <a:chOff x="0" y="0"/>
            <a:chExt cx="37630" cy="37630"/>
          </a:xfrm>
        </p:grpSpPr>
        <p:sp>
          <p:nvSpPr>
            <p:cNvPr name="Freeform 102" id="102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103" id="103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4" id="104"/>
          <p:cNvGrpSpPr/>
          <p:nvPr/>
        </p:nvGrpSpPr>
        <p:grpSpPr>
          <a:xfrm rot="0">
            <a:off x="9129712" y="7667738"/>
            <a:ext cx="76200" cy="76200"/>
            <a:chOff x="0" y="0"/>
            <a:chExt cx="20069" cy="20069"/>
          </a:xfrm>
        </p:grpSpPr>
        <p:sp>
          <p:nvSpPr>
            <p:cNvPr name="Freeform 105" id="105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06" id="106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7" id="107"/>
          <p:cNvGrpSpPr/>
          <p:nvPr/>
        </p:nvGrpSpPr>
        <p:grpSpPr>
          <a:xfrm rot="0">
            <a:off x="8487406" y="5711219"/>
            <a:ext cx="142875" cy="142875"/>
            <a:chOff x="0" y="0"/>
            <a:chExt cx="37630" cy="37630"/>
          </a:xfrm>
        </p:grpSpPr>
        <p:sp>
          <p:nvSpPr>
            <p:cNvPr name="Freeform 108" id="108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109" id="109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10" id="110"/>
          <p:cNvGrpSpPr/>
          <p:nvPr/>
        </p:nvGrpSpPr>
        <p:grpSpPr>
          <a:xfrm rot="0">
            <a:off x="8520744" y="5744556"/>
            <a:ext cx="76200" cy="76200"/>
            <a:chOff x="0" y="0"/>
            <a:chExt cx="20069" cy="20069"/>
          </a:xfrm>
        </p:grpSpPr>
        <p:sp>
          <p:nvSpPr>
            <p:cNvPr name="Freeform 111" id="111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12" id="112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AutoShape 113" id="113"/>
          <p:cNvSpPr/>
          <p:nvPr/>
        </p:nvSpPr>
        <p:spPr>
          <a:xfrm flipH="true">
            <a:off x="8035676" y="4390315"/>
            <a:ext cx="172148" cy="2798069"/>
          </a:xfrm>
          <a:prstGeom prst="line">
            <a:avLst/>
          </a:prstGeom>
          <a:ln cap="flat" w="19050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4" id="114"/>
          <p:cNvSpPr/>
          <p:nvPr/>
        </p:nvSpPr>
        <p:spPr>
          <a:xfrm>
            <a:off x="8561824" y="5854094"/>
            <a:ext cx="118785" cy="2847106"/>
          </a:xfrm>
          <a:prstGeom prst="line">
            <a:avLst/>
          </a:prstGeom>
          <a:ln cap="flat" w="19050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5" id="115"/>
          <p:cNvSpPr/>
          <p:nvPr/>
        </p:nvSpPr>
        <p:spPr>
          <a:xfrm flipH="true">
            <a:off x="9167812" y="5128865"/>
            <a:ext cx="261682" cy="2505535"/>
          </a:xfrm>
          <a:prstGeom prst="line">
            <a:avLst/>
          </a:prstGeom>
          <a:ln cap="flat" w="19050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6" id="116"/>
          <p:cNvSpPr/>
          <p:nvPr/>
        </p:nvSpPr>
        <p:spPr>
          <a:xfrm>
            <a:off x="9617930" y="5782656"/>
            <a:ext cx="69186" cy="2194804"/>
          </a:xfrm>
          <a:prstGeom prst="line">
            <a:avLst/>
          </a:prstGeom>
          <a:ln cap="flat" w="19050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7" id="117"/>
          <p:cNvSpPr/>
          <p:nvPr/>
        </p:nvSpPr>
        <p:spPr>
          <a:xfrm>
            <a:off x="9760805" y="4786312"/>
            <a:ext cx="678566" cy="2833800"/>
          </a:xfrm>
          <a:prstGeom prst="line">
            <a:avLst/>
          </a:prstGeom>
          <a:ln cap="flat" w="19050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8" id="118"/>
          <p:cNvSpPr/>
          <p:nvPr/>
        </p:nvSpPr>
        <p:spPr>
          <a:xfrm flipV="true">
            <a:off x="8036396" y="4573257"/>
            <a:ext cx="7244200" cy="2461068"/>
          </a:xfrm>
          <a:prstGeom prst="line">
            <a:avLst/>
          </a:prstGeom>
          <a:ln cap="flat" w="57150">
            <a:solidFill>
              <a:srgbClr val="FF914D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19" id="119"/>
          <p:cNvSpPr/>
          <p:nvPr/>
        </p:nvSpPr>
        <p:spPr>
          <a:xfrm flipV="true">
            <a:off x="9144000" y="5334000"/>
            <a:ext cx="4423191" cy="2191150"/>
          </a:xfrm>
          <a:prstGeom prst="line">
            <a:avLst/>
          </a:prstGeom>
          <a:ln cap="flat" w="57150">
            <a:solidFill>
              <a:srgbClr val="FF914D"/>
            </a:solidFill>
            <a:prstDash val="lgDash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50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22671">
            <a:off x="6624327" y="1921828"/>
            <a:ext cx="5465428" cy="1687451"/>
          </a:xfrm>
          <a:custGeom>
            <a:avLst/>
            <a:gdLst/>
            <a:ahLst/>
            <a:cxnLst/>
            <a:rect r="r" b="b" t="t" l="l"/>
            <a:pathLst>
              <a:path h="1687451" w="5465428">
                <a:moveTo>
                  <a:pt x="0" y="0"/>
                </a:moveTo>
                <a:lnTo>
                  <a:pt x="5465427" y="0"/>
                </a:lnTo>
                <a:lnTo>
                  <a:pt x="5465427" y="1687451"/>
                </a:lnTo>
                <a:lnTo>
                  <a:pt x="0" y="1687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0042" y="4868896"/>
            <a:ext cx="5052000" cy="3814175"/>
          </a:xfrm>
          <a:custGeom>
            <a:avLst/>
            <a:gdLst/>
            <a:ahLst/>
            <a:cxnLst/>
            <a:rect r="r" b="b" t="t" l="l"/>
            <a:pathLst>
              <a:path h="3814175" w="5052000">
                <a:moveTo>
                  <a:pt x="0" y="0"/>
                </a:moveTo>
                <a:lnTo>
                  <a:pt x="5052000" y="0"/>
                </a:lnTo>
                <a:lnTo>
                  <a:pt x="5052000" y="3814175"/>
                </a:lnTo>
                <a:lnTo>
                  <a:pt x="0" y="3814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3698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20000" y="3810000"/>
            <a:ext cx="3429000" cy="2286000"/>
            <a:chOff x="0" y="0"/>
            <a:chExt cx="903111" cy="602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3111" cy="602074"/>
            </a:xfrm>
            <a:custGeom>
              <a:avLst/>
              <a:gdLst/>
              <a:ahLst/>
              <a:cxnLst/>
              <a:rect r="r" b="b" t="t" l="l"/>
              <a:pathLst>
                <a:path h="602074" w="903111">
                  <a:moveTo>
                    <a:pt x="0" y="0"/>
                  </a:moveTo>
                  <a:lnTo>
                    <a:pt x="903111" y="0"/>
                  </a:lnTo>
                  <a:lnTo>
                    <a:pt x="903111" y="602074"/>
                  </a:lnTo>
                  <a:lnTo>
                    <a:pt x="0" y="602074"/>
                  </a:lnTo>
                  <a:close/>
                </a:path>
              </a:pathLst>
            </a:custGeom>
            <a:solidFill>
              <a:srgbClr val="AFB3C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03111" cy="640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620000" y="6824687"/>
            <a:ext cx="3429000" cy="2286000"/>
            <a:chOff x="0" y="0"/>
            <a:chExt cx="903111" cy="6020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3111" cy="602074"/>
            </a:xfrm>
            <a:custGeom>
              <a:avLst/>
              <a:gdLst/>
              <a:ahLst/>
              <a:cxnLst/>
              <a:rect r="r" b="b" t="t" l="l"/>
              <a:pathLst>
                <a:path h="602074" w="903111">
                  <a:moveTo>
                    <a:pt x="0" y="0"/>
                  </a:moveTo>
                  <a:lnTo>
                    <a:pt x="903111" y="0"/>
                  </a:lnTo>
                  <a:lnTo>
                    <a:pt x="903111" y="602074"/>
                  </a:lnTo>
                  <a:lnTo>
                    <a:pt x="0" y="602074"/>
                  </a:lnTo>
                  <a:close/>
                </a:path>
              </a:pathLst>
            </a:custGeom>
            <a:solidFill>
              <a:srgbClr val="AFB3C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03111" cy="640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378066" y="3396615"/>
            <a:ext cx="2386012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Reference image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320943" y="4019550"/>
            <a:ext cx="3919307" cy="4100785"/>
            <a:chOff x="0" y="0"/>
            <a:chExt cx="5225742" cy="5467713"/>
          </a:xfrm>
        </p:grpSpPr>
        <p:sp>
          <p:nvSpPr>
            <p:cNvPr name="AutoShape 12" id="12"/>
            <p:cNvSpPr/>
            <p:nvPr/>
          </p:nvSpPr>
          <p:spPr>
            <a:xfrm flipH="true" flipV="true">
              <a:off x="1553300" y="0"/>
              <a:ext cx="0" cy="324225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3" id="13"/>
            <p:cNvSpPr/>
            <p:nvPr/>
          </p:nvSpPr>
          <p:spPr>
            <a:xfrm flipH="true">
              <a:off x="20876" y="3242252"/>
              <a:ext cx="1532424" cy="221099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1553300" y="3242252"/>
              <a:ext cx="3665868" cy="98226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14918805" y="5905500"/>
            <a:ext cx="142875" cy="142875"/>
            <a:chOff x="0" y="0"/>
            <a:chExt cx="37630" cy="376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18815" y="0"/>
                  </a:moveTo>
                  <a:cubicBezTo>
                    <a:pt x="8424" y="0"/>
                    <a:pt x="0" y="8424"/>
                    <a:pt x="0" y="18815"/>
                  </a:cubicBezTo>
                  <a:cubicBezTo>
                    <a:pt x="0" y="29206"/>
                    <a:pt x="8424" y="37630"/>
                    <a:pt x="18815" y="37630"/>
                  </a:cubicBezTo>
                  <a:cubicBezTo>
                    <a:pt x="29206" y="37630"/>
                    <a:pt x="37630" y="29206"/>
                    <a:pt x="37630" y="18815"/>
                  </a:cubicBezTo>
                  <a:cubicBezTo>
                    <a:pt x="37630" y="8424"/>
                    <a:pt x="29206" y="0"/>
                    <a:pt x="188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3528" y="-34572"/>
              <a:ext cx="30574" cy="68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6572541" y="6245567"/>
            <a:ext cx="190500" cy="190500"/>
            <a:chOff x="0" y="0"/>
            <a:chExt cx="50173" cy="5017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4532306" y="7634400"/>
            <a:ext cx="190500" cy="190500"/>
            <a:chOff x="0" y="0"/>
            <a:chExt cx="50173" cy="5017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3802218" y="5334000"/>
            <a:ext cx="238125" cy="238125"/>
            <a:chOff x="0" y="0"/>
            <a:chExt cx="62716" cy="6271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2716" cy="62716"/>
            </a:xfrm>
            <a:custGeom>
              <a:avLst/>
              <a:gdLst/>
              <a:ahLst/>
              <a:cxnLst/>
              <a:rect r="r" b="b" t="t" l="l"/>
              <a:pathLst>
                <a:path h="62716" w="62716">
                  <a:moveTo>
                    <a:pt x="31358" y="0"/>
                  </a:moveTo>
                  <a:cubicBezTo>
                    <a:pt x="14039" y="0"/>
                    <a:pt x="0" y="14039"/>
                    <a:pt x="0" y="31358"/>
                  </a:cubicBezTo>
                  <a:cubicBezTo>
                    <a:pt x="0" y="48677"/>
                    <a:pt x="14039" y="62716"/>
                    <a:pt x="31358" y="62716"/>
                  </a:cubicBezTo>
                  <a:cubicBezTo>
                    <a:pt x="48677" y="62716"/>
                    <a:pt x="62716" y="48677"/>
                    <a:pt x="62716" y="31358"/>
                  </a:cubicBezTo>
                  <a:cubicBezTo>
                    <a:pt x="62716" y="14039"/>
                    <a:pt x="48677" y="0"/>
                    <a:pt x="313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5880" y="-32220"/>
              <a:ext cx="50957" cy="89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5460027" y="4619625"/>
            <a:ext cx="238125" cy="238125"/>
            <a:chOff x="0" y="0"/>
            <a:chExt cx="62716" cy="62716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62716" cy="62716"/>
            </a:xfrm>
            <a:custGeom>
              <a:avLst/>
              <a:gdLst/>
              <a:ahLst/>
              <a:cxnLst/>
              <a:rect r="r" b="b" t="t" l="l"/>
              <a:pathLst>
                <a:path h="62716" w="62716">
                  <a:moveTo>
                    <a:pt x="31358" y="0"/>
                  </a:moveTo>
                  <a:cubicBezTo>
                    <a:pt x="14039" y="0"/>
                    <a:pt x="0" y="14039"/>
                    <a:pt x="0" y="31358"/>
                  </a:cubicBezTo>
                  <a:cubicBezTo>
                    <a:pt x="0" y="48677"/>
                    <a:pt x="14039" y="62716"/>
                    <a:pt x="31358" y="62716"/>
                  </a:cubicBezTo>
                  <a:cubicBezTo>
                    <a:pt x="48677" y="62716"/>
                    <a:pt x="62716" y="48677"/>
                    <a:pt x="62716" y="31358"/>
                  </a:cubicBezTo>
                  <a:cubicBezTo>
                    <a:pt x="62716" y="14039"/>
                    <a:pt x="48677" y="0"/>
                    <a:pt x="313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5880" y="-32220"/>
              <a:ext cx="50957" cy="89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233672" y="1028700"/>
            <a:ext cx="13820656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Feature Matching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567191" y="3021330"/>
            <a:ext cx="2487136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b="true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Dense clout point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DDE1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(.ply file)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378066" y="6397967"/>
            <a:ext cx="1841500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Target image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7959844" y="7188384"/>
            <a:ext cx="142875" cy="142875"/>
            <a:chOff x="0" y="0"/>
            <a:chExt cx="37630" cy="3763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993181" y="7221721"/>
            <a:ext cx="76200" cy="76200"/>
            <a:chOff x="0" y="0"/>
            <a:chExt cx="20069" cy="2006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9096375" y="7634400"/>
            <a:ext cx="142875" cy="142875"/>
            <a:chOff x="0" y="0"/>
            <a:chExt cx="37630" cy="3763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129712" y="7667738"/>
            <a:ext cx="76200" cy="76200"/>
            <a:chOff x="0" y="0"/>
            <a:chExt cx="20069" cy="2006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44" id="44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AutoShape 45" id="45"/>
          <p:cNvSpPr/>
          <p:nvPr/>
        </p:nvSpPr>
        <p:spPr>
          <a:xfrm flipV="true">
            <a:off x="8170432" y="4677251"/>
            <a:ext cx="7189893" cy="2420150"/>
          </a:xfrm>
          <a:prstGeom prst="line">
            <a:avLst/>
          </a:prstGeom>
          <a:ln cap="flat" w="57150">
            <a:solidFill>
              <a:srgbClr val="FF914D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 flipV="true">
            <a:off x="9239250" y="5453062"/>
            <a:ext cx="4442335" cy="2087857"/>
          </a:xfrm>
          <a:prstGeom prst="line">
            <a:avLst/>
          </a:prstGeom>
          <a:ln cap="flat" w="57150">
            <a:solidFill>
              <a:srgbClr val="FF914D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TextBox 47" id="47"/>
          <p:cNvSpPr txBox="true"/>
          <p:nvPr/>
        </p:nvSpPr>
        <p:spPr>
          <a:xfrm rot="0">
            <a:off x="6637169" y="9239250"/>
            <a:ext cx="9060983" cy="378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2"/>
              </a:lnSpc>
              <a:spcBef>
                <a:spcPct val="0"/>
              </a:spcBef>
            </a:pPr>
            <a:r>
              <a:rPr lang="en-US" b="true" sz="2417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Result:</a:t>
            </a:r>
            <a:r>
              <a:rPr lang="en-US" sz="2417">
                <a:solidFill>
                  <a:srgbClr val="DDE1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676154" y="9244037"/>
            <a:ext cx="9060983" cy="769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42"/>
              </a:lnSpc>
              <a:spcBef>
                <a:spcPct val="0"/>
              </a:spcBef>
            </a:pPr>
            <a:r>
              <a:rPr lang="en-US" sz="2417">
                <a:solidFill>
                  <a:srgbClr val="DDE1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2D-3D correspondences betwen pixels of the target image                                             and points of the 3D model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50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5136" y="2946389"/>
            <a:ext cx="8868186" cy="4988355"/>
          </a:xfrm>
          <a:custGeom>
            <a:avLst/>
            <a:gdLst/>
            <a:ahLst/>
            <a:cxnLst/>
            <a:rect r="r" b="b" t="t" l="l"/>
            <a:pathLst>
              <a:path h="4988355" w="8868186">
                <a:moveTo>
                  <a:pt x="0" y="0"/>
                </a:moveTo>
                <a:lnTo>
                  <a:pt x="8868186" y="0"/>
                </a:lnTo>
                <a:lnTo>
                  <a:pt x="8868186" y="4988354"/>
                </a:lnTo>
                <a:lnTo>
                  <a:pt x="0" y="49883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27071" y="2946389"/>
            <a:ext cx="8868186" cy="4988355"/>
          </a:xfrm>
          <a:custGeom>
            <a:avLst/>
            <a:gdLst/>
            <a:ahLst/>
            <a:cxnLst/>
            <a:rect r="r" b="b" t="t" l="l"/>
            <a:pathLst>
              <a:path h="4988355" w="8868186">
                <a:moveTo>
                  <a:pt x="0" y="0"/>
                </a:moveTo>
                <a:lnTo>
                  <a:pt x="8868186" y="0"/>
                </a:lnTo>
                <a:lnTo>
                  <a:pt x="8868186" y="4988354"/>
                </a:lnTo>
                <a:lnTo>
                  <a:pt x="0" y="4988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1019175"/>
            <a:ext cx="18231325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Results of feature matching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055520" y="8038653"/>
            <a:ext cx="1979295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Ground Truth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68411" y="8218675"/>
            <a:ext cx="1603058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Calculated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3057" y="9328121"/>
            <a:ext cx="16996243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Errors for this example: </a:t>
            </a: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2.54 in translation (~ 70cm), 6.03 in rotation (~ 5°  in pitch, 0.4° in roll, and 0.1° in yaw)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50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22671">
            <a:off x="6624327" y="1226503"/>
            <a:ext cx="5465428" cy="1687451"/>
          </a:xfrm>
          <a:custGeom>
            <a:avLst/>
            <a:gdLst/>
            <a:ahLst/>
            <a:cxnLst/>
            <a:rect r="r" b="b" t="t" l="l"/>
            <a:pathLst>
              <a:path h="1687451" w="5465428">
                <a:moveTo>
                  <a:pt x="0" y="0"/>
                </a:moveTo>
                <a:lnTo>
                  <a:pt x="5465427" y="0"/>
                </a:lnTo>
                <a:lnTo>
                  <a:pt x="5465427" y="1687451"/>
                </a:lnTo>
                <a:lnTo>
                  <a:pt x="0" y="1687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21745" y="3069716"/>
            <a:ext cx="12444509" cy="6580034"/>
          </a:xfrm>
          <a:custGeom>
            <a:avLst/>
            <a:gdLst/>
            <a:ahLst/>
            <a:cxnLst/>
            <a:rect r="r" b="b" t="t" l="l"/>
            <a:pathLst>
              <a:path h="6580034" w="12444509">
                <a:moveTo>
                  <a:pt x="0" y="0"/>
                </a:moveTo>
                <a:lnTo>
                  <a:pt x="12444510" y="0"/>
                </a:lnTo>
                <a:lnTo>
                  <a:pt x="12444510" y="6580034"/>
                </a:lnTo>
                <a:lnTo>
                  <a:pt x="0" y="65800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33672" y="333375"/>
            <a:ext cx="13820656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LoFTR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50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22671">
            <a:off x="6624327" y="1226503"/>
            <a:ext cx="5465428" cy="1687451"/>
          </a:xfrm>
          <a:custGeom>
            <a:avLst/>
            <a:gdLst/>
            <a:ahLst/>
            <a:cxnLst/>
            <a:rect r="r" b="b" t="t" l="l"/>
            <a:pathLst>
              <a:path h="1687451" w="5465428">
                <a:moveTo>
                  <a:pt x="0" y="0"/>
                </a:moveTo>
                <a:lnTo>
                  <a:pt x="5465427" y="0"/>
                </a:lnTo>
                <a:lnTo>
                  <a:pt x="5465427" y="1687451"/>
                </a:lnTo>
                <a:lnTo>
                  <a:pt x="0" y="1687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33672" y="333375"/>
            <a:ext cx="13820656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Use of  LoFTR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890157" y="4355590"/>
            <a:ext cx="3429000" cy="2286000"/>
            <a:chOff x="0" y="0"/>
            <a:chExt cx="903111" cy="602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3111" cy="602074"/>
            </a:xfrm>
            <a:custGeom>
              <a:avLst/>
              <a:gdLst/>
              <a:ahLst/>
              <a:cxnLst/>
              <a:rect r="r" b="b" t="t" l="l"/>
              <a:pathLst>
                <a:path h="602074" w="903111">
                  <a:moveTo>
                    <a:pt x="0" y="0"/>
                  </a:moveTo>
                  <a:lnTo>
                    <a:pt x="903111" y="0"/>
                  </a:lnTo>
                  <a:lnTo>
                    <a:pt x="903111" y="602074"/>
                  </a:lnTo>
                  <a:lnTo>
                    <a:pt x="0" y="602074"/>
                  </a:lnTo>
                  <a:close/>
                </a:path>
              </a:pathLst>
            </a:custGeom>
            <a:solidFill>
              <a:srgbClr val="AFB3C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03111" cy="640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4890157" y="7315960"/>
            <a:ext cx="3429000" cy="2286000"/>
            <a:chOff x="0" y="0"/>
            <a:chExt cx="903111" cy="6020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3111" cy="602074"/>
            </a:xfrm>
            <a:custGeom>
              <a:avLst/>
              <a:gdLst/>
              <a:ahLst/>
              <a:cxnLst/>
              <a:rect r="r" b="b" t="t" l="l"/>
              <a:pathLst>
                <a:path h="602074" w="903111">
                  <a:moveTo>
                    <a:pt x="0" y="0"/>
                  </a:moveTo>
                  <a:lnTo>
                    <a:pt x="903111" y="0"/>
                  </a:lnTo>
                  <a:lnTo>
                    <a:pt x="903111" y="602074"/>
                  </a:lnTo>
                  <a:lnTo>
                    <a:pt x="0" y="602074"/>
                  </a:lnTo>
                  <a:close/>
                </a:path>
              </a:pathLst>
            </a:custGeom>
            <a:solidFill>
              <a:srgbClr val="AFB3C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03111" cy="640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5477982" y="4786338"/>
            <a:ext cx="190500" cy="190500"/>
            <a:chOff x="0" y="0"/>
            <a:chExt cx="50173" cy="501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034235" y="4742468"/>
            <a:ext cx="190500" cy="190500"/>
            <a:chOff x="0" y="0"/>
            <a:chExt cx="50173" cy="501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282835" y="5634773"/>
            <a:ext cx="190500" cy="190500"/>
            <a:chOff x="0" y="0"/>
            <a:chExt cx="50173" cy="50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509407" y="5349023"/>
            <a:ext cx="190500" cy="190500"/>
            <a:chOff x="0" y="0"/>
            <a:chExt cx="50173" cy="5017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010592" y="5874641"/>
            <a:ext cx="190500" cy="190500"/>
            <a:chOff x="0" y="0"/>
            <a:chExt cx="50173" cy="50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4648223" y="3887888"/>
            <a:ext cx="2386012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Reference image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591100" y="4510823"/>
            <a:ext cx="3919307" cy="4100785"/>
            <a:chOff x="0" y="0"/>
            <a:chExt cx="5225742" cy="5467713"/>
          </a:xfrm>
        </p:grpSpPr>
        <p:sp>
          <p:nvSpPr>
            <p:cNvPr name="AutoShape 27" id="27"/>
            <p:cNvSpPr/>
            <p:nvPr/>
          </p:nvSpPr>
          <p:spPr>
            <a:xfrm flipH="true" flipV="true">
              <a:off x="1553300" y="0"/>
              <a:ext cx="0" cy="324225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8" id="28"/>
            <p:cNvSpPr/>
            <p:nvPr/>
          </p:nvSpPr>
          <p:spPr>
            <a:xfrm flipH="true">
              <a:off x="20876" y="3242252"/>
              <a:ext cx="1532424" cy="221099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9" id="29"/>
            <p:cNvSpPr/>
            <p:nvPr/>
          </p:nvSpPr>
          <p:spPr>
            <a:xfrm>
              <a:off x="1553300" y="3242252"/>
              <a:ext cx="3665868" cy="98226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12188962" y="6396773"/>
            <a:ext cx="142875" cy="142875"/>
            <a:chOff x="0" y="0"/>
            <a:chExt cx="37630" cy="376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18815" y="0"/>
                  </a:moveTo>
                  <a:cubicBezTo>
                    <a:pt x="8424" y="0"/>
                    <a:pt x="0" y="8424"/>
                    <a:pt x="0" y="18815"/>
                  </a:cubicBezTo>
                  <a:cubicBezTo>
                    <a:pt x="0" y="29206"/>
                    <a:pt x="8424" y="37630"/>
                    <a:pt x="18815" y="37630"/>
                  </a:cubicBezTo>
                  <a:cubicBezTo>
                    <a:pt x="29206" y="37630"/>
                    <a:pt x="37630" y="29206"/>
                    <a:pt x="37630" y="18815"/>
                  </a:cubicBezTo>
                  <a:cubicBezTo>
                    <a:pt x="37630" y="8424"/>
                    <a:pt x="29206" y="0"/>
                    <a:pt x="188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3528" y="-34572"/>
              <a:ext cx="30574" cy="68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3842698" y="6736840"/>
            <a:ext cx="190500" cy="190500"/>
            <a:chOff x="0" y="0"/>
            <a:chExt cx="50173" cy="5017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802463" y="8125673"/>
            <a:ext cx="190500" cy="190500"/>
            <a:chOff x="0" y="0"/>
            <a:chExt cx="50173" cy="5017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072376" y="5825273"/>
            <a:ext cx="238125" cy="238125"/>
            <a:chOff x="0" y="0"/>
            <a:chExt cx="62716" cy="6271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2716" cy="62716"/>
            </a:xfrm>
            <a:custGeom>
              <a:avLst/>
              <a:gdLst/>
              <a:ahLst/>
              <a:cxnLst/>
              <a:rect r="r" b="b" t="t" l="l"/>
              <a:pathLst>
                <a:path h="62716" w="62716">
                  <a:moveTo>
                    <a:pt x="31358" y="0"/>
                  </a:moveTo>
                  <a:cubicBezTo>
                    <a:pt x="14039" y="0"/>
                    <a:pt x="0" y="14039"/>
                    <a:pt x="0" y="31358"/>
                  </a:cubicBezTo>
                  <a:cubicBezTo>
                    <a:pt x="0" y="48677"/>
                    <a:pt x="14039" y="62716"/>
                    <a:pt x="31358" y="62716"/>
                  </a:cubicBezTo>
                  <a:cubicBezTo>
                    <a:pt x="48677" y="62716"/>
                    <a:pt x="62716" y="48677"/>
                    <a:pt x="62716" y="31358"/>
                  </a:cubicBezTo>
                  <a:cubicBezTo>
                    <a:pt x="62716" y="14039"/>
                    <a:pt x="48677" y="0"/>
                    <a:pt x="313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5880" y="-32220"/>
              <a:ext cx="50957" cy="89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2730184" y="5110898"/>
            <a:ext cx="238125" cy="238125"/>
            <a:chOff x="0" y="0"/>
            <a:chExt cx="62716" cy="6271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2716" cy="62716"/>
            </a:xfrm>
            <a:custGeom>
              <a:avLst/>
              <a:gdLst/>
              <a:ahLst/>
              <a:cxnLst/>
              <a:rect r="r" b="b" t="t" l="l"/>
              <a:pathLst>
                <a:path h="62716" w="62716">
                  <a:moveTo>
                    <a:pt x="31358" y="0"/>
                  </a:moveTo>
                  <a:cubicBezTo>
                    <a:pt x="14039" y="0"/>
                    <a:pt x="0" y="14039"/>
                    <a:pt x="0" y="31358"/>
                  </a:cubicBezTo>
                  <a:cubicBezTo>
                    <a:pt x="0" y="48677"/>
                    <a:pt x="14039" y="62716"/>
                    <a:pt x="31358" y="62716"/>
                  </a:cubicBezTo>
                  <a:cubicBezTo>
                    <a:pt x="48677" y="62716"/>
                    <a:pt x="62716" y="48677"/>
                    <a:pt x="62716" y="31358"/>
                  </a:cubicBezTo>
                  <a:cubicBezTo>
                    <a:pt x="62716" y="14039"/>
                    <a:pt x="48677" y="0"/>
                    <a:pt x="313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5880" y="-32220"/>
              <a:ext cx="50957" cy="89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AutoShape 45" id="45"/>
          <p:cNvSpPr/>
          <p:nvPr/>
        </p:nvSpPr>
        <p:spPr>
          <a:xfrm>
            <a:off x="5757563" y="4786338"/>
            <a:ext cx="6793191" cy="27819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>
            <a:off x="7282835" y="4837718"/>
            <a:ext cx="6481649" cy="182225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7" id="47"/>
          <p:cNvGrpSpPr/>
          <p:nvPr/>
        </p:nvGrpSpPr>
        <p:grpSpPr>
          <a:xfrm rot="0">
            <a:off x="5430357" y="4881588"/>
            <a:ext cx="142875" cy="142875"/>
            <a:chOff x="0" y="0"/>
            <a:chExt cx="37630" cy="3763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5463694" y="4914925"/>
            <a:ext cx="76200" cy="76200"/>
            <a:chOff x="0" y="0"/>
            <a:chExt cx="20069" cy="20069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53" id="53"/>
          <p:cNvSpPr txBox="true"/>
          <p:nvPr/>
        </p:nvSpPr>
        <p:spPr>
          <a:xfrm rot="0">
            <a:off x="10837349" y="3512603"/>
            <a:ext cx="2487136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b="true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Dense clout point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DDE1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(.ply file)</a:t>
            </a:r>
          </a:p>
        </p:txBody>
      </p:sp>
      <p:sp>
        <p:nvSpPr>
          <p:cNvPr name="TextBox 54" id="54"/>
          <p:cNvSpPr txBox="true"/>
          <p:nvPr/>
        </p:nvSpPr>
        <p:spPr>
          <a:xfrm rot="473737">
            <a:off x="8993940" y="4524526"/>
            <a:ext cx="170322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Visibility file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4648223" y="6889240"/>
            <a:ext cx="1841500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Target image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6635675" y="5477263"/>
            <a:ext cx="142875" cy="142875"/>
            <a:chOff x="0" y="0"/>
            <a:chExt cx="37630" cy="3763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6669013" y="5510600"/>
            <a:ext cx="76200" cy="76200"/>
            <a:chOff x="0" y="0"/>
            <a:chExt cx="20069" cy="20069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5230001" y="7679657"/>
            <a:ext cx="142875" cy="142875"/>
            <a:chOff x="0" y="0"/>
            <a:chExt cx="37630" cy="3763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5263338" y="7712994"/>
            <a:ext cx="76200" cy="76200"/>
            <a:chOff x="0" y="0"/>
            <a:chExt cx="20069" cy="20069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6745213" y="6202492"/>
            <a:ext cx="142875" cy="142875"/>
            <a:chOff x="0" y="0"/>
            <a:chExt cx="37630" cy="3763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6778550" y="6235829"/>
            <a:ext cx="76200" cy="76200"/>
            <a:chOff x="0" y="0"/>
            <a:chExt cx="20069" cy="20069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6888088" y="8468733"/>
            <a:ext cx="142875" cy="142875"/>
            <a:chOff x="0" y="0"/>
            <a:chExt cx="37630" cy="3763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6921425" y="8502070"/>
            <a:ext cx="76200" cy="76200"/>
            <a:chOff x="0" y="0"/>
            <a:chExt cx="20069" cy="20069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7655197" y="8111385"/>
            <a:ext cx="142875" cy="142875"/>
            <a:chOff x="0" y="0"/>
            <a:chExt cx="37630" cy="37630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7688534" y="8144723"/>
            <a:ext cx="76200" cy="76200"/>
            <a:chOff x="0" y="0"/>
            <a:chExt cx="20069" cy="20069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AutoShape 86" id="86"/>
          <p:cNvSpPr/>
          <p:nvPr/>
        </p:nvSpPr>
        <p:spPr>
          <a:xfrm>
            <a:off x="6771319" y="5423044"/>
            <a:ext cx="4170652" cy="40222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7" id="87"/>
          <p:cNvSpPr/>
          <p:nvPr/>
        </p:nvSpPr>
        <p:spPr>
          <a:xfrm>
            <a:off x="7377667" y="4836909"/>
            <a:ext cx="6386399" cy="1822254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8" id="88"/>
          <p:cNvGrpSpPr/>
          <p:nvPr/>
        </p:nvGrpSpPr>
        <p:grpSpPr>
          <a:xfrm rot="0">
            <a:off x="7030963" y="5206148"/>
            <a:ext cx="142875" cy="142875"/>
            <a:chOff x="0" y="0"/>
            <a:chExt cx="37630" cy="37630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1" id="91"/>
          <p:cNvGrpSpPr/>
          <p:nvPr/>
        </p:nvGrpSpPr>
        <p:grpSpPr>
          <a:xfrm rot="0">
            <a:off x="7064300" y="5239485"/>
            <a:ext cx="76200" cy="76200"/>
            <a:chOff x="0" y="0"/>
            <a:chExt cx="20069" cy="20069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93" id="93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4" id="94"/>
          <p:cNvGrpSpPr/>
          <p:nvPr/>
        </p:nvGrpSpPr>
        <p:grpSpPr>
          <a:xfrm rot="0">
            <a:off x="5879329" y="9192473"/>
            <a:ext cx="142875" cy="142875"/>
            <a:chOff x="0" y="0"/>
            <a:chExt cx="37630" cy="37630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7" id="97"/>
          <p:cNvGrpSpPr/>
          <p:nvPr/>
        </p:nvGrpSpPr>
        <p:grpSpPr>
          <a:xfrm rot="0">
            <a:off x="5912667" y="9225810"/>
            <a:ext cx="76200" cy="76200"/>
            <a:chOff x="0" y="0"/>
            <a:chExt cx="20069" cy="20069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0" id="100"/>
          <p:cNvGrpSpPr/>
          <p:nvPr/>
        </p:nvGrpSpPr>
        <p:grpSpPr>
          <a:xfrm rot="0">
            <a:off x="6366532" y="8125673"/>
            <a:ext cx="142875" cy="142875"/>
            <a:chOff x="0" y="0"/>
            <a:chExt cx="37630" cy="37630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102" id="102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3" id="103"/>
          <p:cNvGrpSpPr/>
          <p:nvPr/>
        </p:nvGrpSpPr>
        <p:grpSpPr>
          <a:xfrm rot="0">
            <a:off x="6399870" y="8159010"/>
            <a:ext cx="76200" cy="76200"/>
            <a:chOff x="0" y="0"/>
            <a:chExt cx="20069" cy="20069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05" id="105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6" id="106"/>
          <p:cNvGrpSpPr/>
          <p:nvPr/>
        </p:nvGrpSpPr>
        <p:grpSpPr>
          <a:xfrm rot="0">
            <a:off x="5757563" y="6202492"/>
            <a:ext cx="142875" cy="142875"/>
            <a:chOff x="0" y="0"/>
            <a:chExt cx="37630" cy="37630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108" id="108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9" id="109"/>
          <p:cNvGrpSpPr/>
          <p:nvPr/>
        </p:nvGrpSpPr>
        <p:grpSpPr>
          <a:xfrm rot="0">
            <a:off x="5790901" y="6235829"/>
            <a:ext cx="76200" cy="76200"/>
            <a:chOff x="0" y="0"/>
            <a:chExt cx="20069" cy="20069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11" id="111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AutoShape 112" id="112"/>
          <p:cNvSpPr/>
          <p:nvPr/>
        </p:nvSpPr>
        <p:spPr>
          <a:xfrm flipH="true">
            <a:off x="5306553" y="5024463"/>
            <a:ext cx="190125" cy="2655194"/>
          </a:xfrm>
          <a:prstGeom prst="line">
            <a:avLst/>
          </a:prstGeom>
          <a:ln cap="flat" w="19050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3" id="113"/>
          <p:cNvSpPr/>
          <p:nvPr/>
        </p:nvSpPr>
        <p:spPr>
          <a:xfrm>
            <a:off x="5831910" y="6345367"/>
            <a:ext cx="115947" cy="2847106"/>
          </a:xfrm>
          <a:prstGeom prst="line">
            <a:avLst/>
          </a:prstGeom>
          <a:ln cap="flat" w="19050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4" id="114"/>
          <p:cNvSpPr/>
          <p:nvPr/>
        </p:nvSpPr>
        <p:spPr>
          <a:xfrm flipH="true">
            <a:off x="6437970" y="5620138"/>
            <a:ext cx="261682" cy="2505535"/>
          </a:xfrm>
          <a:prstGeom prst="line">
            <a:avLst/>
          </a:prstGeom>
          <a:ln cap="flat" w="19050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5" id="115"/>
          <p:cNvSpPr/>
          <p:nvPr/>
        </p:nvSpPr>
        <p:spPr>
          <a:xfrm>
            <a:off x="6821154" y="6345367"/>
            <a:ext cx="133867" cy="2123366"/>
          </a:xfrm>
          <a:prstGeom prst="line">
            <a:avLst/>
          </a:prstGeom>
          <a:ln cap="flat" w="19050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6" id="116"/>
          <p:cNvSpPr/>
          <p:nvPr/>
        </p:nvSpPr>
        <p:spPr>
          <a:xfrm>
            <a:off x="7117749" y="5349023"/>
            <a:ext cx="593536" cy="2762363"/>
          </a:xfrm>
          <a:prstGeom prst="line">
            <a:avLst/>
          </a:prstGeom>
          <a:ln cap="flat" w="19050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7" id="117"/>
          <p:cNvSpPr/>
          <p:nvPr/>
        </p:nvSpPr>
        <p:spPr>
          <a:xfrm flipV="true">
            <a:off x="5306553" y="5064530"/>
            <a:ext cx="7244200" cy="2461068"/>
          </a:xfrm>
          <a:prstGeom prst="line">
            <a:avLst/>
          </a:prstGeom>
          <a:ln cap="flat" w="57150">
            <a:solidFill>
              <a:srgbClr val="FF914D"/>
            </a:solidFill>
            <a:prstDash val="lgDash"/>
            <a:headEnd type="none" len="sm" w="sm"/>
            <a:tailEnd type="arrow" len="sm" w="med"/>
          </a:ln>
        </p:spPr>
      </p:sp>
      <p:sp>
        <p:nvSpPr>
          <p:cNvPr name="AutoShape 118" id="118"/>
          <p:cNvSpPr/>
          <p:nvPr/>
        </p:nvSpPr>
        <p:spPr>
          <a:xfrm flipV="true">
            <a:off x="6414157" y="5825273"/>
            <a:ext cx="4423191" cy="2191150"/>
          </a:xfrm>
          <a:prstGeom prst="line">
            <a:avLst/>
          </a:prstGeom>
          <a:ln cap="flat" w="57150">
            <a:solidFill>
              <a:srgbClr val="FF914D"/>
            </a:solidFill>
            <a:prstDash val="lgDash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50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4502" y="1028700"/>
            <a:ext cx="768536" cy="845389"/>
          </a:xfrm>
          <a:custGeom>
            <a:avLst/>
            <a:gdLst/>
            <a:ahLst/>
            <a:cxnLst/>
            <a:rect r="r" b="b" t="t" l="l"/>
            <a:pathLst>
              <a:path h="845389" w="768536">
                <a:moveTo>
                  <a:pt x="0" y="0"/>
                </a:moveTo>
                <a:lnTo>
                  <a:pt x="768536" y="0"/>
                </a:lnTo>
                <a:lnTo>
                  <a:pt x="768536" y="845389"/>
                </a:lnTo>
                <a:lnTo>
                  <a:pt x="0" y="8453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50754" y="3565565"/>
            <a:ext cx="10986492" cy="4197964"/>
          </a:xfrm>
          <a:custGeom>
            <a:avLst/>
            <a:gdLst/>
            <a:ahLst/>
            <a:cxnLst/>
            <a:rect r="r" b="b" t="t" l="l"/>
            <a:pathLst>
              <a:path h="4197964" w="10986492">
                <a:moveTo>
                  <a:pt x="0" y="0"/>
                </a:moveTo>
                <a:lnTo>
                  <a:pt x="10986492" y="0"/>
                </a:lnTo>
                <a:lnTo>
                  <a:pt x="10986492" y="4197964"/>
                </a:lnTo>
                <a:lnTo>
                  <a:pt x="0" y="4197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67338" y="1070395"/>
            <a:ext cx="7876662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SIFT vs LoFTR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8355">
            <a:off x="6360978" y="2223370"/>
            <a:ext cx="4625216" cy="1428035"/>
          </a:xfrm>
          <a:custGeom>
            <a:avLst/>
            <a:gdLst/>
            <a:ahLst/>
            <a:cxnLst/>
            <a:rect r="r" b="b" t="t" l="l"/>
            <a:pathLst>
              <a:path h="1428035" w="4625216">
                <a:moveTo>
                  <a:pt x="0" y="0"/>
                </a:moveTo>
                <a:lnTo>
                  <a:pt x="4625216" y="0"/>
                </a:lnTo>
                <a:lnTo>
                  <a:pt x="4625216" y="1428035"/>
                </a:lnTo>
                <a:lnTo>
                  <a:pt x="0" y="1428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23947" y="3722038"/>
            <a:ext cx="12640107" cy="6083051"/>
          </a:xfrm>
          <a:custGeom>
            <a:avLst/>
            <a:gdLst/>
            <a:ahLst/>
            <a:cxnLst/>
            <a:rect r="r" b="b" t="t" l="l"/>
            <a:pathLst>
              <a:path h="6083051" w="12640107">
                <a:moveTo>
                  <a:pt x="0" y="0"/>
                </a:moveTo>
                <a:lnTo>
                  <a:pt x="12640106" y="0"/>
                </a:lnTo>
                <a:lnTo>
                  <a:pt x="12640106" y="6083052"/>
                </a:lnTo>
                <a:lnTo>
                  <a:pt x="0" y="6083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942493" y="426669"/>
            <a:ext cx="10513758" cy="3295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4"/>
              </a:lnSpc>
            </a:pPr>
            <a:r>
              <a:rPr lang="en-US" sz="7858" spc="-78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VR Interaction and Application</a:t>
            </a:r>
          </a:p>
          <a:p>
            <a:pPr algn="ctr">
              <a:lnSpc>
                <a:spcPts val="8644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DE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8355">
            <a:off x="6360978" y="2223370"/>
            <a:ext cx="4625216" cy="1428035"/>
          </a:xfrm>
          <a:custGeom>
            <a:avLst/>
            <a:gdLst/>
            <a:ahLst/>
            <a:cxnLst/>
            <a:rect r="r" b="b" t="t" l="l"/>
            <a:pathLst>
              <a:path h="1428035" w="4625216">
                <a:moveTo>
                  <a:pt x="0" y="0"/>
                </a:moveTo>
                <a:lnTo>
                  <a:pt x="4625216" y="0"/>
                </a:lnTo>
                <a:lnTo>
                  <a:pt x="4625216" y="1428035"/>
                </a:lnTo>
                <a:lnTo>
                  <a:pt x="0" y="1428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23947" y="3722038"/>
            <a:ext cx="12640107" cy="6083051"/>
          </a:xfrm>
          <a:custGeom>
            <a:avLst/>
            <a:gdLst/>
            <a:ahLst/>
            <a:cxnLst/>
            <a:rect r="r" b="b" t="t" l="l"/>
            <a:pathLst>
              <a:path h="6083051" w="12640107">
                <a:moveTo>
                  <a:pt x="0" y="0"/>
                </a:moveTo>
                <a:lnTo>
                  <a:pt x="12640106" y="0"/>
                </a:lnTo>
                <a:lnTo>
                  <a:pt x="12640106" y="6083052"/>
                </a:lnTo>
                <a:lnTo>
                  <a:pt x="0" y="60830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30864" y="2482979"/>
            <a:ext cx="510050" cy="454408"/>
          </a:xfrm>
          <a:custGeom>
            <a:avLst/>
            <a:gdLst/>
            <a:ahLst/>
            <a:cxnLst/>
            <a:rect r="r" b="b" t="t" l="l"/>
            <a:pathLst>
              <a:path h="454408" w="510050">
                <a:moveTo>
                  <a:pt x="0" y="0"/>
                </a:moveTo>
                <a:lnTo>
                  <a:pt x="510051" y="0"/>
                </a:lnTo>
                <a:lnTo>
                  <a:pt x="510051" y="454408"/>
                </a:lnTo>
                <a:lnTo>
                  <a:pt x="0" y="4544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2823947" y="3085188"/>
            <a:ext cx="12640107" cy="711006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3942493" y="426669"/>
            <a:ext cx="10513758" cy="3295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4"/>
              </a:lnSpc>
            </a:pPr>
            <a:r>
              <a:rPr lang="en-US" sz="7858" spc="-78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VR Interaction and Application</a:t>
            </a:r>
          </a:p>
          <a:p>
            <a:pPr algn="ctr">
              <a:lnSpc>
                <a:spcPts val="8644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77922" y="2492061"/>
            <a:ext cx="369204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000000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Photo matching challenge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385594">
            <a:off x="-896219" y="5250671"/>
            <a:ext cx="5962938" cy="6326725"/>
          </a:xfrm>
          <a:custGeom>
            <a:avLst/>
            <a:gdLst/>
            <a:ahLst/>
            <a:cxnLst/>
            <a:rect r="r" b="b" t="t" l="l"/>
            <a:pathLst>
              <a:path h="6326725" w="5962938">
                <a:moveTo>
                  <a:pt x="0" y="0"/>
                </a:moveTo>
                <a:lnTo>
                  <a:pt x="5962938" y="0"/>
                </a:lnTo>
                <a:lnTo>
                  <a:pt x="5962938" y="6326725"/>
                </a:lnTo>
                <a:lnTo>
                  <a:pt x="0" y="6326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843352">
            <a:off x="1679155" y="1815738"/>
            <a:ext cx="1522236" cy="808688"/>
          </a:xfrm>
          <a:custGeom>
            <a:avLst/>
            <a:gdLst/>
            <a:ahLst/>
            <a:cxnLst/>
            <a:rect r="r" b="b" t="t" l="l"/>
            <a:pathLst>
              <a:path h="808688" w="1522236">
                <a:moveTo>
                  <a:pt x="0" y="0"/>
                </a:moveTo>
                <a:lnTo>
                  <a:pt x="1522235" y="0"/>
                </a:lnTo>
                <a:lnTo>
                  <a:pt x="1522235" y="808687"/>
                </a:lnTo>
                <a:lnTo>
                  <a:pt x="0" y="808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6211" y="2555505"/>
            <a:ext cx="8181137" cy="239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480"/>
              </a:lnSpc>
              <a:spcBef>
                <a:spcPct val="0"/>
              </a:spcBef>
            </a:pPr>
            <a:r>
              <a:rPr lang="en-US" sz="7900">
                <a:solidFill>
                  <a:srgbClr val="000000"/>
                </a:solidFill>
                <a:latin typeface="Shrikhand"/>
                <a:ea typeface="Shrikhand"/>
                <a:cs typeface="Shrikhand"/>
                <a:sym typeface="Shrikhand"/>
              </a:rPr>
              <a:t>In this presentation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144000" y="1912878"/>
            <a:ext cx="510050" cy="454408"/>
          </a:xfrm>
          <a:custGeom>
            <a:avLst/>
            <a:gdLst/>
            <a:ahLst/>
            <a:cxnLst/>
            <a:rect r="r" b="b" t="t" l="l"/>
            <a:pathLst>
              <a:path h="454408" w="510050">
                <a:moveTo>
                  <a:pt x="0" y="0"/>
                </a:moveTo>
                <a:lnTo>
                  <a:pt x="510050" y="0"/>
                </a:lnTo>
                <a:lnTo>
                  <a:pt x="510050" y="454409"/>
                </a:lnTo>
                <a:lnTo>
                  <a:pt x="0" y="454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938713" y="1522102"/>
            <a:ext cx="6562239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 workflow for 3D scanning to VR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72038" y="2162123"/>
            <a:ext cx="6562239" cy="1584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Photogrammetry model reconstruction using Zephyr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Unity scene integration and AR elements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Fiore Method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077325" y="4446074"/>
            <a:ext cx="510050" cy="454408"/>
          </a:xfrm>
          <a:custGeom>
            <a:avLst/>
            <a:gdLst/>
            <a:ahLst/>
            <a:cxnLst/>
            <a:rect r="r" b="b" t="t" l="l"/>
            <a:pathLst>
              <a:path h="454408" w="510050">
                <a:moveTo>
                  <a:pt x="0" y="0"/>
                </a:moveTo>
                <a:lnTo>
                  <a:pt x="510050" y="0"/>
                </a:lnTo>
                <a:lnTo>
                  <a:pt x="510050" y="454409"/>
                </a:lnTo>
                <a:lnTo>
                  <a:pt x="0" y="45440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872038" y="4055299"/>
            <a:ext cx="6562239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Feature Matching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05363" y="4695319"/>
            <a:ext cx="6562239" cy="1584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Feature Matching and Camera Pose Estimation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LoFTR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Implementation and results 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144000" y="6974902"/>
            <a:ext cx="510050" cy="454408"/>
          </a:xfrm>
          <a:custGeom>
            <a:avLst/>
            <a:gdLst/>
            <a:ahLst/>
            <a:cxnLst/>
            <a:rect r="r" b="b" t="t" l="l"/>
            <a:pathLst>
              <a:path h="454408" w="510050">
                <a:moveTo>
                  <a:pt x="0" y="0"/>
                </a:moveTo>
                <a:lnTo>
                  <a:pt x="510050" y="0"/>
                </a:lnTo>
                <a:lnTo>
                  <a:pt x="510050" y="454408"/>
                </a:lnTo>
                <a:lnTo>
                  <a:pt x="0" y="4544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938713" y="6584126"/>
            <a:ext cx="6562239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VR Interaction and Application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72038" y="7224146"/>
            <a:ext cx="6562239" cy="798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Interactive exploration and movement system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Photo Matching Challenge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52018" y="467167"/>
            <a:ext cx="10383964" cy="3910988"/>
            <a:chOff x="0" y="0"/>
            <a:chExt cx="13845285" cy="5214651"/>
          </a:xfrm>
        </p:grpSpPr>
        <p:sp>
          <p:nvSpPr>
            <p:cNvPr name="Freeform 3" id="3"/>
            <p:cNvSpPr/>
            <p:nvPr/>
          </p:nvSpPr>
          <p:spPr>
            <a:xfrm flipH="false" flipV="false" rot="1058355">
              <a:off x="3211947" y="2421001"/>
              <a:ext cx="6166954" cy="1904047"/>
            </a:xfrm>
            <a:custGeom>
              <a:avLst/>
              <a:gdLst/>
              <a:ahLst/>
              <a:cxnLst/>
              <a:rect r="r" b="b" t="t" l="l"/>
              <a:pathLst>
                <a:path h="1904047" w="6166954">
                  <a:moveTo>
                    <a:pt x="0" y="0"/>
                  </a:moveTo>
                  <a:lnTo>
                    <a:pt x="6166954" y="0"/>
                  </a:lnTo>
                  <a:lnTo>
                    <a:pt x="6166954" y="1904047"/>
                  </a:lnTo>
                  <a:lnTo>
                    <a:pt x="0" y="19040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66675"/>
              <a:ext cx="13845285" cy="29287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537"/>
                </a:lnSpc>
              </a:pPr>
              <a:r>
                <a:rPr lang="en-US" sz="7761" spc="-77">
                  <a:solidFill>
                    <a:srgbClr val="000000"/>
                  </a:solidFill>
                  <a:latin typeface="Shrikhand"/>
                  <a:ea typeface="Shrikhand"/>
                  <a:cs typeface="Shrikhand"/>
                  <a:sym typeface="Shrikhand"/>
                </a:rPr>
                <a:t>Workflow: From 3D Scanning to VR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87680" y="3918137"/>
            <a:ext cx="15712640" cy="5898458"/>
            <a:chOff x="0" y="0"/>
            <a:chExt cx="20950187" cy="786461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9153179" cy="1606811"/>
              <a:chOff x="0" y="0"/>
              <a:chExt cx="1172529" cy="20583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172529" cy="205834"/>
              </a:xfrm>
              <a:custGeom>
                <a:avLst/>
                <a:gdLst/>
                <a:ahLst/>
                <a:cxnLst/>
                <a:rect r="r" b="b" t="t" l="l"/>
                <a:pathLst>
                  <a:path h="205834" w="1172529">
                    <a:moveTo>
                      <a:pt x="0" y="0"/>
                    </a:moveTo>
                    <a:lnTo>
                      <a:pt x="1172529" y="0"/>
                    </a:lnTo>
                    <a:lnTo>
                      <a:pt x="1172529" y="205834"/>
                    </a:lnTo>
                    <a:lnTo>
                      <a:pt x="0" y="205834"/>
                    </a:lnTo>
                    <a:close/>
                  </a:path>
                </a:pathLst>
              </a:custGeom>
              <a:solidFill>
                <a:srgbClr val="DDE1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"/>
                <a:ext cx="1172529" cy="2153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  <a:r>
                  <a:rPr lang="en-US" b="true" sz="2799">
                    <a:solidFill>
                      <a:srgbClr val="000000"/>
                    </a:solidFill>
                    <a:latin typeface="TT Commons Pro Bold"/>
                    <a:ea typeface="TT Commons Pro Bold"/>
                    <a:cs typeface="TT Commons Pro Bold"/>
                    <a:sym typeface="TT Commons Pro Bold"/>
                  </a:rPr>
                  <a:t>Image Acquisition</a:t>
                </a: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3998481" y="2085191"/>
              <a:ext cx="9153179" cy="1606811"/>
              <a:chOff x="0" y="0"/>
              <a:chExt cx="1172529" cy="205834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172529" cy="205834"/>
              </a:xfrm>
              <a:custGeom>
                <a:avLst/>
                <a:gdLst/>
                <a:ahLst/>
                <a:cxnLst/>
                <a:rect r="r" b="b" t="t" l="l"/>
                <a:pathLst>
                  <a:path h="205834" w="1172529">
                    <a:moveTo>
                      <a:pt x="0" y="0"/>
                    </a:moveTo>
                    <a:lnTo>
                      <a:pt x="1172529" y="0"/>
                    </a:lnTo>
                    <a:lnTo>
                      <a:pt x="1172529" y="205834"/>
                    </a:lnTo>
                    <a:lnTo>
                      <a:pt x="0" y="205834"/>
                    </a:lnTo>
                    <a:close/>
                  </a:path>
                </a:pathLst>
              </a:custGeom>
              <a:solidFill>
                <a:srgbClr val="DDE1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9525"/>
                <a:ext cx="1172529" cy="2153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  <a:r>
                  <a:rPr lang="en-US" b="true" sz="2799">
                    <a:solidFill>
                      <a:srgbClr val="000000"/>
                    </a:solidFill>
                    <a:latin typeface="TT Commons Pro Bold"/>
                    <a:ea typeface="TT Commons Pro Bold"/>
                    <a:cs typeface="TT Commons Pro Bold"/>
                    <a:sym typeface="TT Commons Pro Bold"/>
                  </a:rPr>
                  <a:t>3D Reconstruction</a:t>
                </a: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8575070" y="4171495"/>
              <a:ext cx="9153179" cy="1606811"/>
              <a:chOff x="0" y="0"/>
              <a:chExt cx="1172529" cy="205834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172529" cy="205834"/>
              </a:xfrm>
              <a:custGeom>
                <a:avLst/>
                <a:gdLst/>
                <a:ahLst/>
                <a:cxnLst/>
                <a:rect r="r" b="b" t="t" l="l"/>
                <a:pathLst>
                  <a:path h="205834" w="1172529">
                    <a:moveTo>
                      <a:pt x="0" y="0"/>
                    </a:moveTo>
                    <a:lnTo>
                      <a:pt x="1172529" y="0"/>
                    </a:lnTo>
                    <a:lnTo>
                      <a:pt x="1172529" y="205834"/>
                    </a:lnTo>
                    <a:lnTo>
                      <a:pt x="0" y="205834"/>
                    </a:lnTo>
                    <a:close/>
                  </a:path>
                </a:pathLst>
              </a:custGeom>
              <a:solidFill>
                <a:srgbClr val="DDE1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9525"/>
                <a:ext cx="1172529" cy="2153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  <a:r>
                  <a:rPr lang="en-US" b="true" sz="2799">
                    <a:solidFill>
                      <a:srgbClr val="000000"/>
                    </a:solidFill>
                    <a:latin typeface="TT Commons Pro Bold"/>
                    <a:ea typeface="TT Commons Pro Bold"/>
                    <a:cs typeface="TT Commons Pro Bold"/>
                    <a:sym typeface="TT Commons Pro Bold"/>
                  </a:rPr>
                  <a:t>Unity Integration</a:t>
                </a: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11797008" y="6257800"/>
              <a:ext cx="9153179" cy="1606811"/>
              <a:chOff x="0" y="0"/>
              <a:chExt cx="1172529" cy="205834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172529" cy="205834"/>
              </a:xfrm>
              <a:custGeom>
                <a:avLst/>
                <a:gdLst/>
                <a:ahLst/>
                <a:cxnLst/>
                <a:rect r="r" b="b" t="t" l="l"/>
                <a:pathLst>
                  <a:path h="205834" w="1172529">
                    <a:moveTo>
                      <a:pt x="0" y="0"/>
                    </a:moveTo>
                    <a:lnTo>
                      <a:pt x="1172529" y="0"/>
                    </a:lnTo>
                    <a:lnTo>
                      <a:pt x="1172529" y="205834"/>
                    </a:lnTo>
                    <a:lnTo>
                      <a:pt x="0" y="205834"/>
                    </a:lnTo>
                    <a:close/>
                  </a:path>
                </a:pathLst>
              </a:custGeom>
              <a:solidFill>
                <a:srgbClr val="DDE1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9525"/>
                <a:ext cx="1172529" cy="21535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359"/>
                  </a:lnSpc>
                </a:pPr>
                <a:r>
                  <a:rPr lang="en-US" b="true" sz="2799">
                    <a:solidFill>
                      <a:srgbClr val="000000"/>
                    </a:solidFill>
                    <a:latin typeface="TT Commons Pro Bold"/>
                    <a:ea typeface="TT Commons Pro Bold"/>
                    <a:cs typeface="TT Commons Pro Bold"/>
                    <a:sym typeface="TT Commons Pro Bold"/>
                  </a:rPr>
                  <a:t>Camera Pose Estimation</a:t>
                </a: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619750" y="0"/>
            <a:ext cx="13049250" cy="10287000"/>
          </a:xfrm>
          <a:prstGeom prst="rect">
            <a:avLst/>
          </a:prstGeom>
          <a:solidFill>
            <a:srgbClr val="2A508D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381000" y="381000"/>
            <a:ext cx="4857750" cy="1205108"/>
            <a:chOff x="0" y="0"/>
            <a:chExt cx="829709" cy="2058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9709" cy="205834"/>
            </a:xfrm>
            <a:custGeom>
              <a:avLst/>
              <a:gdLst/>
              <a:ahLst/>
              <a:cxnLst/>
              <a:rect r="r" b="b" t="t" l="l"/>
              <a:pathLst>
                <a:path h="205834" w="829709">
                  <a:moveTo>
                    <a:pt x="0" y="0"/>
                  </a:moveTo>
                  <a:lnTo>
                    <a:pt x="829709" y="0"/>
                  </a:lnTo>
                  <a:lnTo>
                    <a:pt x="829709" y="205834"/>
                  </a:lnTo>
                  <a:lnTo>
                    <a:pt x="0" y="205834"/>
                  </a:lnTo>
                  <a:close/>
                </a:path>
              </a:pathLst>
            </a:custGeom>
            <a:solidFill>
              <a:srgbClr val="DDE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29709" cy="215359"/>
            </a:xfrm>
            <a:prstGeom prst="rect">
              <a:avLst/>
            </a:prstGeom>
          </p:spPr>
          <p:txBody>
            <a:bodyPr anchor="ctr" rtlCol="false" tIns="49179" lIns="49179" bIns="49179" rIns="49179"/>
            <a:lstStyle/>
            <a:p>
              <a:pPr algn="ctr">
                <a:lnSpc>
                  <a:spcPts val="3359"/>
                </a:lnSpc>
              </a:pPr>
              <a:r>
                <a:rPr lang="en-US" b="true" sz="2799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1. Image Acquisition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2095" y="2509475"/>
            <a:ext cx="510050" cy="454408"/>
          </a:xfrm>
          <a:custGeom>
            <a:avLst/>
            <a:gdLst/>
            <a:ahLst/>
            <a:cxnLst/>
            <a:rect r="r" b="b" t="t" l="l"/>
            <a:pathLst>
              <a:path h="454408" w="510050">
                <a:moveTo>
                  <a:pt x="0" y="0"/>
                </a:moveTo>
                <a:lnTo>
                  <a:pt x="510051" y="0"/>
                </a:lnTo>
                <a:lnTo>
                  <a:pt x="510051" y="454409"/>
                </a:lnTo>
                <a:lnTo>
                  <a:pt x="0" y="454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3671215"/>
            <a:ext cx="7604225" cy="2386389"/>
          </a:xfrm>
          <a:custGeom>
            <a:avLst/>
            <a:gdLst/>
            <a:ahLst/>
            <a:cxnLst/>
            <a:rect r="r" b="b" t="t" l="l"/>
            <a:pathLst>
              <a:path h="2386389" w="7604225">
                <a:moveTo>
                  <a:pt x="0" y="0"/>
                </a:moveTo>
                <a:lnTo>
                  <a:pt x="7604225" y="0"/>
                </a:lnTo>
                <a:lnTo>
                  <a:pt x="7604225" y="2386389"/>
                </a:lnTo>
                <a:lnTo>
                  <a:pt x="0" y="23863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3661" r="-4820" b="-39239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41953" y="6619579"/>
            <a:ext cx="8446177" cy="2684688"/>
          </a:xfrm>
          <a:custGeom>
            <a:avLst/>
            <a:gdLst/>
            <a:ahLst/>
            <a:cxnLst/>
            <a:rect r="r" b="b" t="t" l="l"/>
            <a:pathLst>
              <a:path h="2684688" w="8446177">
                <a:moveTo>
                  <a:pt x="0" y="0"/>
                </a:moveTo>
                <a:lnTo>
                  <a:pt x="8446178" y="0"/>
                </a:lnTo>
                <a:lnTo>
                  <a:pt x="8446178" y="2684687"/>
                </a:lnTo>
                <a:lnTo>
                  <a:pt x="0" y="26846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66563" r="-15469" b="-4459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052986" y="907455"/>
            <a:ext cx="487345" cy="536079"/>
          </a:xfrm>
          <a:custGeom>
            <a:avLst/>
            <a:gdLst/>
            <a:ahLst/>
            <a:cxnLst/>
            <a:rect r="r" b="b" t="t" l="l"/>
            <a:pathLst>
              <a:path h="536079" w="487345">
                <a:moveTo>
                  <a:pt x="0" y="0"/>
                </a:moveTo>
                <a:lnTo>
                  <a:pt x="487344" y="0"/>
                </a:lnTo>
                <a:lnTo>
                  <a:pt x="487344" y="536079"/>
                </a:lnTo>
                <a:lnTo>
                  <a:pt x="0" y="5360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31409" y="381000"/>
            <a:ext cx="6763797" cy="3804636"/>
          </a:xfrm>
          <a:custGeom>
            <a:avLst/>
            <a:gdLst/>
            <a:ahLst/>
            <a:cxnLst/>
            <a:rect r="r" b="b" t="t" l="l"/>
            <a:pathLst>
              <a:path h="3804636" w="6763797">
                <a:moveTo>
                  <a:pt x="0" y="0"/>
                </a:moveTo>
                <a:lnTo>
                  <a:pt x="6763797" y="0"/>
                </a:lnTo>
                <a:lnTo>
                  <a:pt x="6763797" y="3804636"/>
                </a:lnTo>
                <a:lnTo>
                  <a:pt x="0" y="38046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69668" y="5092546"/>
            <a:ext cx="8365254" cy="4705456"/>
          </a:xfrm>
          <a:custGeom>
            <a:avLst/>
            <a:gdLst/>
            <a:ahLst/>
            <a:cxnLst/>
            <a:rect r="r" b="b" t="t" l="l"/>
            <a:pathLst>
              <a:path h="4705456" w="8365254">
                <a:moveTo>
                  <a:pt x="0" y="0"/>
                </a:moveTo>
                <a:lnTo>
                  <a:pt x="8365254" y="0"/>
                </a:lnTo>
                <a:lnTo>
                  <a:pt x="8365254" y="4705455"/>
                </a:lnTo>
                <a:lnTo>
                  <a:pt x="0" y="47054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966808" y="2118700"/>
            <a:ext cx="1697677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Subject: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0133" y="2758720"/>
            <a:ext cx="2901979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Forte Lisser Barracks</a:t>
            </a:r>
          </a:p>
          <a:p>
            <a:pPr algn="l">
              <a:lnSpc>
                <a:spcPts val="312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853904" y="762147"/>
            <a:ext cx="3484362" cy="1974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 b="true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Technical Informations: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80 Images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Nikon Coolpix L83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3264×1836 pixel</a:t>
            </a:r>
          </a:p>
          <a:p>
            <a:pPr algn="l">
              <a:lnSpc>
                <a:spcPts val="3120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7968844" y="4441499"/>
            <a:ext cx="4175531" cy="750570"/>
            <a:chOff x="0" y="0"/>
            <a:chExt cx="5567375" cy="10007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49793" cy="714772"/>
            </a:xfrm>
            <a:custGeom>
              <a:avLst/>
              <a:gdLst/>
              <a:ahLst/>
              <a:cxnLst/>
              <a:rect r="r" b="b" t="t" l="l"/>
              <a:pathLst>
                <a:path h="714772" w="649793">
                  <a:moveTo>
                    <a:pt x="0" y="0"/>
                  </a:moveTo>
                  <a:lnTo>
                    <a:pt x="649793" y="0"/>
                  </a:lnTo>
                  <a:lnTo>
                    <a:pt x="649793" y="714772"/>
                  </a:lnTo>
                  <a:lnTo>
                    <a:pt x="0" y="7147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921559" y="-38100"/>
              <a:ext cx="4645816" cy="10388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20"/>
                </a:lnSpc>
              </a:pPr>
              <a:r>
                <a:rPr lang="en-US" sz="2400" b="true">
                  <a:solidFill>
                    <a:srgbClr val="FFFFFF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Drone photage</a:t>
              </a:r>
            </a:p>
            <a:p>
              <a:pPr algn="l">
                <a:lnSpc>
                  <a:spcPts val="3120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619750" y="0"/>
            <a:ext cx="13049250" cy="10287000"/>
          </a:xfrm>
          <a:prstGeom prst="rect">
            <a:avLst/>
          </a:prstGeom>
          <a:solidFill>
            <a:srgbClr val="2A508D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381000" y="381000"/>
            <a:ext cx="4857750" cy="1205108"/>
            <a:chOff x="0" y="0"/>
            <a:chExt cx="829709" cy="2058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9709" cy="205834"/>
            </a:xfrm>
            <a:custGeom>
              <a:avLst/>
              <a:gdLst/>
              <a:ahLst/>
              <a:cxnLst/>
              <a:rect r="r" b="b" t="t" l="l"/>
              <a:pathLst>
                <a:path h="205834" w="829709">
                  <a:moveTo>
                    <a:pt x="0" y="0"/>
                  </a:moveTo>
                  <a:lnTo>
                    <a:pt x="829709" y="0"/>
                  </a:lnTo>
                  <a:lnTo>
                    <a:pt x="829709" y="205834"/>
                  </a:lnTo>
                  <a:lnTo>
                    <a:pt x="0" y="205834"/>
                  </a:lnTo>
                  <a:close/>
                </a:path>
              </a:pathLst>
            </a:custGeom>
            <a:solidFill>
              <a:srgbClr val="DDE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29709" cy="215359"/>
            </a:xfrm>
            <a:prstGeom prst="rect">
              <a:avLst/>
            </a:prstGeom>
          </p:spPr>
          <p:txBody>
            <a:bodyPr anchor="ctr" rtlCol="false" tIns="49179" lIns="49179" bIns="49179" rIns="49179"/>
            <a:lstStyle/>
            <a:p>
              <a:pPr algn="ctr">
                <a:lnSpc>
                  <a:spcPts val="3359"/>
                </a:lnSpc>
              </a:pPr>
              <a:r>
                <a:rPr lang="en-US" b="true" sz="2799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2. 3D Reconstruction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67820" y="2355699"/>
            <a:ext cx="4084110" cy="4084110"/>
          </a:xfrm>
          <a:custGeom>
            <a:avLst/>
            <a:gdLst/>
            <a:ahLst/>
            <a:cxnLst/>
            <a:rect r="r" b="b" t="t" l="l"/>
            <a:pathLst>
              <a:path h="4084110" w="4084110">
                <a:moveTo>
                  <a:pt x="0" y="0"/>
                </a:moveTo>
                <a:lnTo>
                  <a:pt x="4084110" y="0"/>
                </a:lnTo>
                <a:lnTo>
                  <a:pt x="4084110" y="4084109"/>
                </a:lnTo>
                <a:lnTo>
                  <a:pt x="0" y="40841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898909" y="3859755"/>
            <a:ext cx="5887725" cy="3311845"/>
          </a:xfrm>
          <a:custGeom>
            <a:avLst/>
            <a:gdLst/>
            <a:ahLst/>
            <a:cxnLst/>
            <a:rect r="r" b="b" t="t" l="l"/>
            <a:pathLst>
              <a:path h="3311845" w="5887725">
                <a:moveTo>
                  <a:pt x="0" y="0"/>
                </a:moveTo>
                <a:lnTo>
                  <a:pt x="5887726" y="0"/>
                </a:lnTo>
                <a:lnTo>
                  <a:pt x="5887726" y="3311845"/>
                </a:lnTo>
                <a:lnTo>
                  <a:pt x="0" y="3311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144375" y="3859755"/>
            <a:ext cx="5887725" cy="3311845"/>
          </a:xfrm>
          <a:custGeom>
            <a:avLst/>
            <a:gdLst/>
            <a:ahLst/>
            <a:cxnLst/>
            <a:rect r="r" b="b" t="t" l="l"/>
            <a:pathLst>
              <a:path h="3311845" w="5887725">
                <a:moveTo>
                  <a:pt x="0" y="0"/>
                </a:moveTo>
                <a:lnTo>
                  <a:pt x="5887725" y="0"/>
                </a:lnTo>
                <a:lnTo>
                  <a:pt x="5887725" y="3311845"/>
                </a:lnTo>
                <a:lnTo>
                  <a:pt x="0" y="33118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98909" y="3153004"/>
            <a:ext cx="487345" cy="536079"/>
          </a:xfrm>
          <a:custGeom>
            <a:avLst/>
            <a:gdLst/>
            <a:ahLst/>
            <a:cxnLst/>
            <a:rect r="r" b="b" t="t" l="l"/>
            <a:pathLst>
              <a:path h="536079" w="487345">
                <a:moveTo>
                  <a:pt x="0" y="0"/>
                </a:moveTo>
                <a:lnTo>
                  <a:pt x="487345" y="0"/>
                </a:lnTo>
                <a:lnTo>
                  <a:pt x="487345" y="536079"/>
                </a:lnTo>
                <a:lnTo>
                  <a:pt x="0" y="5360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898909" y="283332"/>
            <a:ext cx="487345" cy="536079"/>
          </a:xfrm>
          <a:custGeom>
            <a:avLst/>
            <a:gdLst/>
            <a:ahLst/>
            <a:cxnLst/>
            <a:rect r="r" b="b" t="t" l="l"/>
            <a:pathLst>
              <a:path h="536079" w="487345">
                <a:moveTo>
                  <a:pt x="0" y="0"/>
                </a:moveTo>
                <a:lnTo>
                  <a:pt x="487345" y="0"/>
                </a:lnTo>
                <a:lnTo>
                  <a:pt x="487345" y="536079"/>
                </a:lnTo>
                <a:lnTo>
                  <a:pt x="0" y="5360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98909" y="7409725"/>
            <a:ext cx="487345" cy="536079"/>
          </a:xfrm>
          <a:custGeom>
            <a:avLst/>
            <a:gdLst/>
            <a:ahLst/>
            <a:cxnLst/>
            <a:rect r="r" b="b" t="t" l="l"/>
            <a:pathLst>
              <a:path h="536079" w="487345">
                <a:moveTo>
                  <a:pt x="0" y="0"/>
                </a:moveTo>
                <a:lnTo>
                  <a:pt x="487345" y="0"/>
                </a:lnTo>
                <a:lnTo>
                  <a:pt x="487345" y="536079"/>
                </a:lnTo>
                <a:lnTo>
                  <a:pt x="0" y="5360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667006" y="283332"/>
            <a:ext cx="5119629" cy="2802997"/>
          </a:xfrm>
          <a:custGeom>
            <a:avLst/>
            <a:gdLst/>
            <a:ahLst/>
            <a:cxnLst/>
            <a:rect r="r" b="b" t="t" l="l"/>
            <a:pathLst>
              <a:path h="2802997" w="5119629">
                <a:moveTo>
                  <a:pt x="0" y="0"/>
                </a:moveTo>
                <a:lnTo>
                  <a:pt x="5119629" y="0"/>
                </a:lnTo>
                <a:lnTo>
                  <a:pt x="5119629" y="2802997"/>
                </a:lnTo>
                <a:lnTo>
                  <a:pt x="0" y="280299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6486958" y="3095854"/>
            <a:ext cx="1697677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DDE1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Results: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486958" y="7352575"/>
            <a:ext cx="1697677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DDE1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Output: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15114" y="7907704"/>
            <a:ext cx="5975826" cy="156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DDE1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3D model with textures (obj)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DDE1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Dense cloud point (ply)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DDE1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Extrinsic parameters for each image (xmp)</a:t>
            </a:r>
          </a:p>
          <a:p>
            <a:pPr algn="l" marL="518160" indent="-259080" lvl="1">
              <a:lnSpc>
                <a:spcPts val="3120"/>
              </a:lnSpc>
              <a:spcBef>
                <a:spcPct val="0"/>
              </a:spcBef>
              <a:buFont typeface="Arial"/>
              <a:buChar char="•"/>
            </a:pPr>
            <a:r>
              <a:rPr lang="en-US" sz="2400">
                <a:solidFill>
                  <a:srgbClr val="DDE1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Visibility file (txt)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619750" y="0"/>
            <a:ext cx="13049250" cy="10287000"/>
          </a:xfrm>
          <a:prstGeom prst="rect">
            <a:avLst/>
          </a:prstGeom>
          <a:solidFill>
            <a:srgbClr val="2A508D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381000" y="381000"/>
            <a:ext cx="4857750" cy="1205108"/>
            <a:chOff x="0" y="0"/>
            <a:chExt cx="829709" cy="2058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9709" cy="205834"/>
            </a:xfrm>
            <a:custGeom>
              <a:avLst/>
              <a:gdLst/>
              <a:ahLst/>
              <a:cxnLst/>
              <a:rect r="r" b="b" t="t" l="l"/>
              <a:pathLst>
                <a:path h="205834" w="829709">
                  <a:moveTo>
                    <a:pt x="0" y="0"/>
                  </a:moveTo>
                  <a:lnTo>
                    <a:pt x="829709" y="0"/>
                  </a:lnTo>
                  <a:lnTo>
                    <a:pt x="829709" y="205834"/>
                  </a:lnTo>
                  <a:lnTo>
                    <a:pt x="0" y="205834"/>
                  </a:lnTo>
                  <a:close/>
                </a:path>
              </a:pathLst>
            </a:custGeom>
            <a:solidFill>
              <a:srgbClr val="DDE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29709" cy="215359"/>
            </a:xfrm>
            <a:prstGeom prst="rect">
              <a:avLst/>
            </a:prstGeom>
          </p:spPr>
          <p:txBody>
            <a:bodyPr anchor="ctr" rtlCol="false" tIns="49179" lIns="49179" bIns="49179" rIns="49179"/>
            <a:lstStyle/>
            <a:p>
              <a:pPr algn="ctr">
                <a:lnSpc>
                  <a:spcPts val="3359"/>
                </a:lnSpc>
              </a:pPr>
              <a:r>
                <a:rPr lang="en-US" b="true" sz="2799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3. Unity Integration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95541" y="3966750"/>
            <a:ext cx="11301259" cy="4944301"/>
          </a:xfrm>
          <a:custGeom>
            <a:avLst/>
            <a:gdLst/>
            <a:ahLst/>
            <a:cxnLst/>
            <a:rect r="r" b="b" t="t" l="l"/>
            <a:pathLst>
              <a:path h="4944301" w="11301259">
                <a:moveTo>
                  <a:pt x="0" y="0"/>
                </a:moveTo>
                <a:lnTo>
                  <a:pt x="11301259" y="0"/>
                </a:lnTo>
                <a:lnTo>
                  <a:pt x="11301259" y="4944300"/>
                </a:lnTo>
                <a:lnTo>
                  <a:pt x="0" y="4944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52986" y="1638389"/>
            <a:ext cx="487345" cy="536079"/>
          </a:xfrm>
          <a:custGeom>
            <a:avLst/>
            <a:gdLst/>
            <a:ahLst/>
            <a:cxnLst/>
            <a:rect r="r" b="b" t="t" l="l"/>
            <a:pathLst>
              <a:path h="536079" w="487345">
                <a:moveTo>
                  <a:pt x="0" y="0"/>
                </a:moveTo>
                <a:lnTo>
                  <a:pt x="487344" y="0"/>
                </a:lnTo>
                <a:lnTo>
                  <a:pt x="487344" y="536079"/>
                </a:lnTo>
                <a:lnTo>
                  <a:pt x="0" y="5360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63245" y="5808952"/>
            <a:ext cx="7099347" cy="3966760"/>
          </a:xfrm>
          <a:custGeom>
            <a:avLst/>
            <a:gdLst/>
            <a:ahLst/>
            <a:cxnLst/>
            <a:rect r="r" b="b" t="t" l="l"/>
            <a:pathLst>
              <a:path h="3966760" w="7099347">
                <a:moveTo>
                  <a:pt x="0" y="0"/>
                </a:moveTo>
                <a:lnTo>
                  <a:pt x="7099348" y="0"/>
                </a:lnTo>
                <a:lnTo>
                  <a:pt x="7099348" y="3966760"/>
                </a:lnTo>
                <a:lnTo>
                  <a:pt x="0" y="3966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762816" y="1514564"/>
            <a:ext cx="3465340" cy="1076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0"/>
              </a:lnSpc>
            </a:pPr>
            <a:r>
              <a:rPr lang="en-US" sz="4177" b="true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C# Script</a:t>
            </a:r>
          </a:p>
          <a:p>
            <a:pPr algn="l">
              <a:lnSpc>
                <a:spcPts val="3102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715268" y="1200150"/>
            <a:ext cx="8147325" cy="15840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Place the model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Parse information from XMP file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Apply conversion from rotational matrix to euler angles</a:t>
            </a:r>
          </a:p>
          <a:p>
            <a:pPr algn="l">
              <a:lnSpc>
                <a:spcPts val="312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619750" y="0"/>
            <a:ext cx="13049250" cy="10287000"/>
          </a:xfrm>
          <a:prstGeom prst="rect">
            <a:avLst/>
          </a:prstGeom>
          <a:solidFill>
            <a:srgbClr val="2A508D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381000" y="381000"/>
            <a:ext cx="4857750" cy="1205108"/>
            <a:chOff x="0" y="0"/>
            <a:chExt cx="829709" cy="2058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29709" cy="205834"/>
            </a:xfrm>
            <a:custGeom>
              <a:avLst/>
              <a:gdLst/>
              <a:ahLst/>
              <a:cxnLst/>
              <a:rect r="r" b="b" t="t" l="l"/>
              <a:pathLst>
                <a:path h="205834" w="829709">
                  <a:moveTo>
                    <a:pt x="0" y="0"/>
                  </a:moveTo>
                  <a:lnTo>
                    <a:pt x="829709" y="0"/>
                  </a:lnTo>
                  <a:lnTo>
                    <a:pt x="829709" y="205834"/>
                  </a:lnTo>
                  <a:lnTo>
                    <a:pt x="0" y="205834"/>
                  </a:lnTo>
                  <a:close/>
                </a:path>
              </a:pathLst>
            </a:custGeom>
            <a:solidFill>
              <a:srgbClr val="DDE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829709" cy="215359"/>
            </a:xfrm>
            <a:prstGeom prst="rect">
              <a:avLst/>
            </a:prstGeom>
          </p:spPr>
          <p:txBody>
            <a:bodyPr anchor="ctr" rtlCol="false" tIns="49179" lIns="49179" bIns="49179" rIns="49179"/>
            <a:lstStyle/>
            <a:p>
              <a:pPr algn="ctr">
                <a:lnSpc>
                  <a:spcPts val="3359"/>
                </a:lnSpc>
              </a:pPr>
              <a:r>
                <a:rPr lang="en-US" b="true" sz="2799">
                  <a:solidFill>
                    <a:srgbClr val="000000"/>
                  </a:solidFill>
                  <a:latin typeface="TT Commons Pro Bold"/>
                  <a:ea typeface="TT Commons Pro Bold"/>
                  <a:cs typeface="TT Commons Pro Bold"/>
                  <a:sym typeface="TT Commons Pro Bold"/>
                </a:rPr>
                <a:t>4. Camera Pose Estimation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28668" y="2913055"/>
            <a:ext cx="7756155" cy="5389113"/>
          </a:xfrm>
          <a:custGeom>
            <a:avLst/>
            <a:gdLst/>
            <a:ahLst/>
            <a:cxnLst/>
            <a:rect r="r" b="b" t="t" l="l"/>
            <a:pathLst>
              <a:path h="5389113" w="7756155">
                <a:moveTo>
                  <a:pt x="0" y="0"/>
                </a:moveTo>
                <a:lnTo>
                  <a:pt x="7756155" y="0"/>
                </a:lnTo>
                <a:lnTo>
                  <a:pt x="7756155" y="5389113"/>
                </a:lnTo>
                <a:lnTo>
                  <a:pt x="0" y="53891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70" t="-1720" r="-1131" b="-1445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8295" y="2102717"/>
            <a:ext cx="510050" cy="454408"/>
          </a:xfrm>
          <a:custGeom>
            <a:avLst/>
            <a:gdLst/>
            <a:ahLst/>
            <a:cxnLst/>
            <a:rect r="r" b="b" t="t" l="l"/>
            <a:pathLst>
              <a:path h="454408" w="510050">
                <a:moveTo>
                  <a:pt x="0" y="0"/>
                </a:moveTo>
                <a:lnTo>
                  <a:pt x="510051" y="0"/>
                </a:lnTo>
                <a:lnTo>
                  <a:pt x="510051" y="454409"/>
                </a:lnTo>
                <a:lnTo>
                  <a:pt x="0" y="4544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52986" y="907455"/>
            <a:ext cx="487345" cy="536079"/>
          </a:xfrm>
          <a:custGeom>
            <a:avLst/>
            <a:gdLst/>
            <a:ahLst/>
            <a:cxnLst/>
            <a:rect r="r" b="b" t="t" l="l"/>
            <a:pathLst>
              <a:path h="536079" w="487345">
                <a:moveTo>
                  <a:pt x="0" y="0"/>
                </a:moveTo>
                <a:lnTo>
                  <a:pt x="487344" y="0"/>
                </a:lnTo>
                <a:lnTo>
                  <a:pt x="487344" y="536079"/>
                </a:lnTo>
                <a:lnTo>
                  <a:pt x="0" y="5360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99123" y="2277726"/>
            <a:ext cx="487345" cy="536079"/>
          </a:xfrm>
          <a:custGeom>
            <a:avLst/>
            <a:gdLst/>
            <a:ahLst/>
            <a:cxnLst/>
            <a:rect r="r" b="b" t="t" l="l"/>
            <a:pathLst>
              <a:path h="536079" w="487345">
                <a:moveTo>
                  <a:pt x="0" y="0"/>
                </a:moveTo>
                <a:lnTo>
                  <a:pt x="487344" y="0"/>
                </a:lnTo>
                <a:lnTo>
                  <a:pt x="487344" y="536079"/>
                </a:lnTo>
                <a:lnTo>
                  <a:pt x="0" y="5360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433520" y="5526399"/>
            <a:ext cx="487345" cy="536079"/>
          </a:xfrm>
          <a:custGeom>
            <a:avLst/>
            <a:gdLst/>
            <a:ahLst/>
            <a:cxnLst/>
            <a:rect r="r" b="b" t="t" l="l"/>
            <a:pathLst>
              <a:path h="536079" w="487345">
                <a:moveTo>
                  <a:pt x="0" y="0"/>
                </a:moveTo>
                <a:lnTo>
                  <a:pt x="487344" y="0"/>
                </a:lnTo>
                <a:lnTo>
                  <a:pt x="487344" y="536079"/>
                </a:lnTo>
                <a:lnTo>
                  <a:pt x="0" y="5360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248834" y="6744785"/>
            <a:ext cx="6726285" cy="1557383"/>
          </a:xfrm>
          <a:custGeom>
            <a:avLst/>
            <a:gdLst/>
            <a:ahLst/>
            <a:cxnLst/>
            <a:rect r="r" b="b" t="t" l="l"/>
            <a:pathLst>
              <a:path h="1557383" w="6726285">
                <a:moveTo>
                  <a:pt x="0" y="0"/>
                </a:moveTo>
                <a:lnTo>
                  <a:pt x="6726285" y="0"/>
                </a:lnTo>
                <a:lnTo>
                  <a:pt x="6726285" y="1557383"/>
                </a:lnTo>
                <a:lnTo>
                  <a:pt x="0" y="15573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991026" y="8349793"/>
            <a:ext cx="4852517" cy="1622291"/>
          </a:xfrm>
          <a:custGeom>
            <a:avLst/>
            <a:gdLst/>
            <a:ahLst/>
            <a:cxnLst/>
            <a:rect r="r" b="b" t="t" l="l"/>
            <a:pathLst>
              <a:path h="1622291" w="4852517">
                <a:moveTo>
                  <a:pt x="0" y="0"/>
                </a:moveTo>
                <a:lnTo>
                  <a:pt x="4852517" y="0"/>
                </a:lnTo>
                <a:lnTo>
                  <a:pt x="4852517" y="1622292"/>
                </a:lnTo>
                <a:lnTo>
                  <a:pt x="0" y="162229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71550" y="2001501"/>
            <a:ext cx="3082173" cy="555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0"/>
              </a:lnSpc>
            </a:pPr>
            <a:r>
              <a:rPr lang="en-US" sz="3500">
                <a:solidFill>
                  <a:srgbClr val="000000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Fiore Method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762816" y="783630"/>
            <a:ext cx="2399584" cy="676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0"/>
              </a:lnSpc>
            </a:pPr>
            <a:r>
              <a:rPr lang="en-US" sz="4177" b="true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Objective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08953" y="2153901"/>
            <a:ext cx="4626530" cy="676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0"/>
              </a:lnSpc>
            </a:pPr>
            <a:r>
              <a:rPr lang="en-US" sz="4177" b="true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Implementation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3350" y="5402574"/>
            <a:ext cx="4626530" cy="6766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30"/>
              </a:lnSpc>
            </a:pPr>
            <a:r>
              <a:rPr lang="en-US" sz="4177" b="true">
                <a:solidFill>
                  <a:srgbClr val="FFFF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Result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86467" y="3166104"/>
            <a:ext cx="8147325" cy="235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Input: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Visibility file 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Dense Cloud Points</a:t>
            </a:r>
          </a:p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Output:</a:t>
            </a:r>
          </a:p>
          <a:p>
            <a:pPr algn="l" marL="518160" indent="-259080" lvl="1">
              <a:lnSpc>
                <a:spcPts val="3120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Extrinsic parameters</a:t>
            </a:r>
          </a:p>
          <a:p>
            <a:pPr algn="l">
              <a:lnSpc>
                <a:spcPts val="312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696218" y="762110"/>
            <a:ext cx="8147325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Calculate from scratch the extrinsic parameter of an image starting from a given 2D-3D corrispondece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433520" y="6245675"/>
            <a:ext cx="2106133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 ground truth: </a:t>
            </a:r>
          </a:p>
          <a:p>
            <a:pPr algn="l">
              <a:lnSpc>
                <a:spcPts val="3120"/>
              </a:lnSpc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6079071" y="7904023"/>
            <a:ext cx="2106133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  <a:r>
              <a:rPr lang="en-US" sz="2400">
                <a:solidFill>
                  <a:srgbClr val="FFFF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calculated: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50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22671">
            <a:off x="6624327" y="1921828"/>
            <a:ext cx="5465428" cy="1687451"/>
          </a:xfrm>
          <a:custGeom>
            <a:avLst/>
            <a:gdLst/>
            <a:ahLst/>
            <a:cxnLst/>
            <a:rect r="r" b="b" t="t" l="l"/>
            <a:pathLst>
              <a:path h="1687451" w="5465428">
                <a:moveTo>
                  <a:pt x="0" y="0"/>
                </a:moveTo>
                <a:lnTo>
                  <a:pt x="5465427" y="0"/>
                </a:lnTo>
                <a:lnTo>
                  <a:pt x="5465427" y="1687451"/>
                </a:lnTo>
                <a:lnTo>
                  <a:pt x="0" y="1687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0042" y="4868896"/>
            <a:ext cx="5052000" cy="3814175"/>
          </a:xfrm>
          <a:custGeom>
            <a:avLst/>
            <a:gdLst/>
            <a:ahLst/>
            <a:cxnLst/>
            <a:rect r="r" b="b" t="t" l="l"/>
            <a:pathLst>
              <a:path h="3814175" w="5052000">
                <a:moveTo>
                  <a:pt x="0" y="0"/>
                </a:moveTo>
                <a:lnTo>
                  <a:pt x="5052000" y="0"/>
                </a:lnTo>
                <a:lnTo>
                  <a:pt x="5052000" y="3814175"/>
                </a:lnTo>
                <a:lnTo>
                  <a:pt x="0" y="3814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3698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20000" y="3810000"/>
            <a:ext cx="3429000" cy="2286000"/>
            <a:chOff x="0" y="0"/>
            <a:chExt cx="903111" cy="602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3111" cy="602074"/>
            </a:xfrm>
            <a:custGeom>
              <a:avLst/>
              <a:gdLst/>
              <a:ahLst/>
              <a:cxnLst/>
              <a:rect r="r" b="b" t="t" l="l"/>
              <a:pathLst>
                <a:path h="602074" w="903111">
                  <a:moveTo>
                    <a:pt x="0" y="0"/>
                  </a:moveTo>
                  <a:lnTo>
                    <a:pt x="903111" y="0"/>
                  </a:lnTo>
                  <a:lnTo>
                    <a:pt x="903111" y="602074"/>
                  </a:lnTo>
                  <a:lnTo>
                    <a:pt x="0" y="602074"/>
                  </a:lnTo>
                  <a:close/>
                </a:path>
              </a:pathLst>
            </a:custGeom>
            <a:solidFill>
              <a:srgbClr val="AFB3C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03111" cy="640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620000" y="6824687"/>
            <a:ext cx="3429000" cy="2286000"/>
            <a:chOff x="0" y="0"/>
            <a:chExt cx="903111" cy="6020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3111" cy="602074"/>
            </a:xfrm>
            <a:custGeom>
              <a:avLst/>
              <a:gdLst/>
              <a:ahLst/>
              <a:cxnLst/>
              <a:rect r="r" b="b" t="t" l="l"/>
              <a:pathLst>
                <a:path h="602074" w="903111">
                  <a:moveTo>
                    <a:pt x="0" y="0"/>
                  </a:moveTo>
                  <a:lnTo>
                    <a:pt x="903111" y="0"/>
                  </a:lnTo>
                  <a:lnTo>
                    <a:pt x="903111" y="602074"/>
                  </a:lnTo>
                  <a:lnTo>
                    <a:pt x="0" y="602074"/>
                  </a:lnTo>
                  <a:close/>
                </a:path>
              </a:pathLst>
            </a:custGeom>
            <a:solidFill>
              <a:srgbClr val="AFB3C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03111" cy="640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207824" y="4295065"/>
            <a:ext cx="190500" cy="190500"/>
            <a:chOff x="0" y="0"/>
            <a:chExt cx="50173" cy="501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764078" y="4251195"/>
            <a:ext cx="190500" cy="190500"/>
            <a:chOff x="0" y="0"/>
            <a:chExt cx="50173" cy="501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012677" y="5143500"/>
            <a:ext cx="190500" cy="190500"/>
            <a:chOff x="0" y="0"/>
            <a:chExt cx="50173" cy="50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239250" y="4857750"/>
            <a:ext cx="190500" cy="190500"/>
            <a:chOff x="0" y="0"/>
            <a:chExt cx="50173" cy="5017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740435" y="5383368"/>
            <a:ext cx="190500" cy="190500"/>
            <a:chOff x="0" y="0"/>
            <a:chExt cx="50173" cy="50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378066" y="3396615"/>
            <a:ext cx="2386012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Reference image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3320943" y="4019550"/>
            <a:ext cx="3919307" cy="4100785"/>
            <a:chOff x="0" y="0"/>
            <a:chExt cx="5225742" cy="5467713"/>
          </a:xfrm>
        </p:grpSpPr>
        <p:sp>
          <p:nvSpPr>
            <p:cNvPr name="AutoShape 27" id="27"/>
            <p:cNvSpPr/>
            <p:nvPr/>
          </p:nvSpPr>
          <p:spPr>
            <a:xfrm flipH="true" flipV="true">
              <a:off x="1553300" y="0"/>
              <a:ext cx="0" cy="324225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8" id="28"/>
            <p:cNvSpPr/>
            <p:nvPr/>
          </p:nvSpPr>
          <p:spPr>
            <a:xfrm flipH="true">
              <a:off x="20876" y="3242252"/>
              <a:ext cx="1532424" cy="221099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9" id="29"/>
            <p:cNvSpPr/>
            <p:nvPr/>
          </p:nvSpPr>
          <p:spPr>
            <a:xfrm>
              <a:off x="1553300" y="3242252"/>
              <a:ext cx="3665868" cy="98226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14918805" y="5905500"/>
            <a:ext cx="142875" cy="142875"/>
            <a:chOff x="0" y="0"/>
            <a:chExt cx="37630" cy="376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18815" y="0"/>
                  </a:moveTo>
                  <a:cubicBezTo>
                    <a:pt x="8424" y="0"/>
                    <a:pt x="0" y="8424"/>
                    <a:pt x="0" y="18815"/>
                  </a:cubicBezTo>
                  <a:cubicBezTo>
                    <a:pt x="0" y="29206"/>
                    <a:pt x="8424" y="37630"/>
                    <a:pt x="18815" y="37630"/>
                  </a:cubicBezTo>
                  <a:cubicBezTo>
                    <a:pt x="29206" y="37630"/>
                    <a:pt x="37630" y="29206"/>
                    <a:pt x="37630" y="18815"/>
                  </a:cubicBezTo>
                  <a:cubicBezTo>
                    <a:pt x="37630" y="8424"/>
                    <a:pt x="29206" y="0"/>
                    <a:pt x="188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3528" y="-34572"/>
              <a:ext cx="30574" cy="68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572541" y="6245567"/>
            <a:ext cx="190500" cy="190500"/>
            <a:chOff x="0" y="0"/>
            <a:chExt cx="50173" cy="5017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4532306" y="7634400"/>
            <a:ext cx="190500" cy="190500"/>
            <a:chOff x="0" y="0"/>
            <a:chExt cx="50173" cy="5017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802218" y="5334000"/>
            <a:ext cx="238125" cy="238125"/>
            <a:chOff x="0" y="0"/>
            <a:chExt cx="62716" cy="6271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2716" cy="62716"/>
            </a:xfrm>
            <a:custGeom>
              <a:avLst/>
              <a:gdLst/>
              <a:ahLst/>
              <a:cxnLst/>
              <a:rect r="r" b="b" t="t" l="l"/>
              <a:pathLst>
                <a:path h="62716" w="62716">
                  <a:moveTo>
                    <a:pt x="31358" y="0"/>
                  </a:moveTo>
                  <a:cubicBezTo>
                    <a:pt x="14039" y="0"/>
                    <a:pt x="0" y="14039"/>
                    <a:pt x="0" y="31358"/>
                  </a:cubicBezTo>
                  <a:cubicBezTo>
                    <a:pt x="0" y="48677"/>
                    <a:pt x="14039" y="62716"/>
                    <a:pt x="31358" y="62716"/>
                  </a:cubicBezTo>
                  <a:cubicBezTo>
                    <a:pt x="48677" y="62716"/>
                    <a:pt x="62716" y="48677"/>
                    <a:pt x="62716" y="31358"/>
                  </a:cubicBezTo>
                  <a:cubicBezTo>
                    <a:pt x="62716" y="14039"/>
                    <a:pt x="48677" y="0"/>
                    <a:pt x="313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5880" y="-32220"/>
              <a:ext cx="50957" cy="89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5460027" y="4619625"/>
            <a:ext cx="238125" cy="238125"/>
            <a:chOff x="0" y="0"/>
            <a:chExt cx="62716" cy="6271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2716" cy="62716"/>
            </a:xfrm>
            <a:custGeom>
              <a:avLst/>
              <a:gdLst/>
              <a:ahLst/>
              <a:cxnLst/>
              <a:rect r="r" b="b" t="t" l="l"/>
              <a:pathLst>
                <a:path h="62716" w="62716">
                  <a:moveTo>
                    <a:pt x="31358" y="0"/>
                  </a:moveTo>
                  <a:cubicBezTo>
                    <a:pt x="14039" y="0"/>
                    <a:pt x="0" y="14039"/>
                    <a:pt x="0" y="31358"/>
                  </a:cubicBezTo>
                  <a:cubicBezTo>
                    <a:pt x="0" y="48677"/>
                    <a:pt x="14039" y="62716"/>
                    <a:pt x="31358" y="62716"/>
                  </a:cubicBezTo>
                  <a:cubicBezTo>
                    <a:pt x="48677" y="62716"/>
                    <a:pt x="62716" y="48677"/>
                    <a:pt x="62716" y="31358"/>
                  </a:cubicBezTo>
                  <a:cubicBezTo>
                    <a:pt x="62716" y="14039"/>
                    <a:pt x="48677" y="0"/>
                    <a:pt x="313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5880" y="-32220"/>
              <a:ext cx="50957" cy="89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AutoShape 45" id="45"/>
          <p:cNvSpPr/>
          <p:nvPr/>
        </p:nvSpPr>
        <p:spPr>
          <a:xfrm>
            <a:off x="8487406" y="4295065"/>
            <a:ext cx="6793191" cy="27819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>
            <a:off x="10012677" y="4346445"/>
            <a:ext cx="6481649" cy="182225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47" id="47"/>
          <p:cNvSpPr txBox="true"/>
          <p:nvPr/>
        </p:nvSpPr>
        <p:spPr>
          <a:xfrm rot="0">
            <a:off x="2233672" y="1028700"/>
            <a:ext cx="13820656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Feature Matching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3567191" y="3021330"/>
            <a:ext cx="2487136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b="true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Dense clout point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DDE1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(.ply file)</a:t>
            </a:r>
          </a:p>
        </p:txBody>
      </p:sp>
      <p:sp>
        <p:nvSpPr>
          <p:cNvPr name="TextBox 49" id="49"/>
          <p:cNvSpPr txBox="true"/>
          <p:nvPr/>
        </p:nvSpPr>
        <p:spPr>
          <a:xfrm rot="473737">
            <a:off x="11723783" y="4033253"/>
            <a:ext cx="170322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Visibility file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378066" y="6397967"/>
            <a:ext cx="1841500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Target image</a:t>
            </a:r>
          </a:p>
        </p:txBody>
      </p:sp>
      <p:sp>
        <p:nvSpPr>
          <p:cNvPr name="AutoShape 51" id="51"/>
          <p:cNvSpPr/>
          <p:nvPr/>
        </p:nvSpPr>
        <p:spPr>
          <a:xfrm>
            <a:off x="9501162" y="4931771"/>
            <a:ext cx="4170652" cy="40222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2" id="52"/>
          <p:cNvSpPr/>
          <p:nvPr/>
        </p:nvSpPr>
        <p:spPr>
          <a:xfrm>
            <a:off x="10107510" y="4345636"/>
            <a:ext cx="6386399" cy="1822254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A508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322671">
            <a:off x="6624327" y="1921828"/>
            <a:ext cx="5465428" cy="1687451"/>
          </a:xfrm>
          <a:custGeom>
            <a:avLst/>
            <a:gdLst/>
            <a:ahLst/>
            <a:cxnLst/>
            <a:rect r="r" b="b" t="t" l="l"/>
            <a:pathLst>
              <a:path h="1687451" w="5465428">
                <a:moveTo>
                  <a:pt x="0" y="0"/>
                </a:moveTo>
                <a:lnTo>
                  <a:pt x="5465427" y="0"/>
                </a:lnTo>
                <a:lnTo>
                  <a:pt x="5465427" y="1687451"/>
                </a:lnTo>
                <a:lnTo>
                  <a:pt x="0" y="1687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20042" y="4868896"/>
            <a:ext cx="5052000" cy="3814175"/>
          </a:xfrm>
          <a:custGeom>
            <a:avLst/>
            <a:gdLst/>
            <a:ahLst/>
            <a:cxnLst/>
            <a:rect r="r" b="b" t="t" l="l"/>
            <a:pathLst>
              <a:path h="3814175" w="5052000">
                <a:moveTo>
                  <a:pt x="0" y="0"/>
                </a:moveTo>
                <a:lnTo>
                  <a:pt x="5052000" y="0"/>
                </a:lnTo>
                <a:lnTo>
                  <a:pt x="5052000" y="3814175"/>
                </a:lnTo>
                <a:lnTo>
                  <a:pt x="0" y="3814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3698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20000" y="3810000"/>
            <a:ext cx="3429000" cy="2286000"/>
            <a:chOff x="0" y="0"/>
            <a:chExt cx="903111" cy="6020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03111" cy="602074"/>
            </a:xfrm>
            <a:custGeom>
              <a:avLst/>
              <a:gdLst/>
              <a:ahLst/>
              <a:cxnLst/>
              <a:rect r="r" b="b" t="t" l="l"/>
              <a:pathLst>
                <a:path h="602074" w="903111">
                  <a:moveTo>
                    <a:pt x="0" y="0"/>
                  </a:moveTo>
                  <a:lnTo>
                    <a:pt x="903111" y="0"/>
                  </a:lnTo>
                  <a:lnTo>
                    <a:pt x="903111" y="602074"/>
                  </a:lnTo>
                  <a:lnTo>
                    <a:pt x="0" y="602074"/>
                  </a:lnTo>
                  <a:close/>
                </a:path>
              </a:pathLst>
            </a:custGeom>
            <a:solidFill>
              <a:srgbClr val="AFB3C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03111" cy="640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620000" y="6824687"/>
            <a:ext cx="3429000" cy="2286000"/>
            <a:chOff x="0" y="0"/>
            <a:chExt cx="903111" cy="60207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03111" cy="602074"/>
            </a:xfrm>
            <a:custGeom>
              <a:avLst/>
              <a:gdLst/>
              <a:ahLst/>
              <a:cxnLst/>
              <a:rect r="r" b="b" t="t" l="l"/>
              <a:pathLst>
                <a:path h="602074" w="903111">
                  <a:moveTo>
                    <a:pt x="0" y="0"/>
                  </a:moveTo>
                  <a:lnTo>
                    <a:pt x="903111" y="0"/>
                  </a:lnTo>
                  <a:lnTo>
                    <a:pt x="903111" y="602074"/>
                  </a:lnTo>
                  <a:lnTo>
                    <a:pt x="0" y="602074"/>
                  </a:lnTo>
                  <a:close/>
                </a:path>
              </a:pathLst>
            </a:custGeom>
            <a:solidFill>
              <a:srgbClr val="AFB3C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03111" cy="6401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207824" y="4295065"/>
            <a:ext cx="190500" cy="190500"/>
            <a:chOff x="0" y="0"/>
            <a:chExt cx="50173" cy="5017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764078" y="4251195"/>
            <a:ext cx="190500" cy="190500"/>
            <a:chOff x="0" y="0"/>
            <a:chExt cx="50173" cy="5017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012677" y="5143500"/>
            <a:ext cx="190500" cy="190500"/>
            <a:chOff x="0" y="0"/>
            <a:chExt cx="50173" cy="5017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9239250" y="4857750"/>
            <a:ext cx="190500" cy="190500"/>
            <a:chOff x="0" y="0"/>
            <a:chExt cx="50173" cy="5017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8740435" y="5383368"/>
            <a:ext cx="190500" cy="190500"/>
            <a:chOff x="0" y="0"/>
            <a:chExt cx="50173" cy="50173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004AAD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7378066" y="3396615"/>
            <a:ext cx="2386012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Reference image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3320943" y="4019550"/>
            <a:ext cx="3919307" cy="4100785"/>
            <a:chOff x="0" y="0"/>
            <a:chExt cx="5225742" cy="5467713"/>
          </a:xfrm>
        </p:grpSpPr>
        <p:sp>
          <p:nvSpPr>
            <p:cNvPr name="AutoShape 27" id="27"/>
            <p:cNvSpPr/>
            <p:nvPr/>
          </p:nvSpPr>
          <p:spPr>
            <a:xfrm flipH="true" flipV="true">
              <a:off x="1553300" y="0"/>
              <a:ext cx="0" cy="324225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8" id="28"/>
            <p:cNvSpPr/>
            <p:nvPr/>
          </p:nvSpPr>
          <p:spPr>
            <a:xfrm flipH="true">
              <a:off x="20876" y="3242252"/>
              <a:ext cx="1532424" cy="2210992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  <p:sp>
          <p:nvSpPr>
            <p:cNvPr name="AutoShape 29" id="29"/>
            <p:cNvSpPr/>
            <p:nvPr/>
          </p:nvSpPr>
          <p:spPr>
            <a:xfrm>
              <a:off x="1553300" y="3242252"/>
              <a:ext cx="3665868" cy="98226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grpSp>
        <p:nvGrpSpPr>
          <p:cNvPr name="Group 30" id="30"/>
          <p:cNvGrpSpPr/>
          <p:nvPr/>
        </p:nvGrpSpPr>
        <p:grpSpPr>
          <a:xfrm rot="0">
            <a:off x="14918805" y="5905500"/>
            <a:ext cx="142875" cy="142875"/>
            <a:chOff x="0" y="0"/>
            <a:chExt cx="37630" cy="3763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18815" y="0"/>
                  </a:moveTo>
                  <a:cubicBezTo>
                    <a:pt x="8424" y="0"/>
                    <a:pt x="0" y="8424"/>
                    <a:pt x="0" y="18815"/>
                  </a:cubicBezTo>
                  <a:cubicBezTo>
                    <a:pt x="0" y="29206"/>
                    <a:pt x="8424" y="37630"/>
                    <a:pt x="18815" y="37630"/>
                  </a:cubicBezTo>
                  <a:cubicBezTo>
                    <a:pt x="29206" y="37630"/>
                    <a:pt x="37630" y="29206"/>
                    <a:pt x="37630" y="18815"/>
                  </a:cubicBezTo>
                  <a:cubicBezTo>
                    <a:pt x="37630" y="8424"/>
                    <a:pt x="29206" y="0"/>
                    <a:pt x="188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3528" y="-34572"/>
              <a:ext cx="30574" cy="686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6572541" y="6245567"/>
            <a:ext cx="190500" cy="190500"/>
            <a:chOff x="0" y="0"/>
            <a:chExt cx="50173" cy="50173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4532306" y="7634400"/>
            <a:ext cx="190500" cy="190500"/>
            <a:chOff x="0" y="0"/>
            <a:chExt cx="50173" cy="50173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50173" cy="50173"/>
            </a:xfrm>
            <a:custGeom>
              <a:avLst/>
              <a:gdLst/>
              <a:ahLst/>
              <a:cxnLst/>
              <a:rect r="r" b="b" t="t" l="l"/>
              <a:pathLst>
                <a:path h="50173" w="50173">
                  <a:moveTo>
                    <a:pt x="25086" y="0"/>
                  </a:moveTo>
                  <a:cubicBezTo>
                    <a:pt x="11232" y="0"/>
                    <a:pt x="0" y="11232"/>
                    <a:pt x="0" y="25086"/>
                  </a:cubicBezTo>
                  <a:cubicBezTo>
                    <a:pt x="0" y="38941"/>
                    <a:pt x="11232" y="50173"/>
                    <a:pt x="25086" y="50173"/>
                  </a:cubicBezTo>
                  <a:cubicBezTo>
                    <a:pt x="38941" y="50173"/>
                    <a:pt x="50173" y="38941"/>
                    <a:pt x="50173" y="25086"/>
                  </a:cubicBezTo>
                  <a:cubicBezTo>
                    <a:pt x="50173" y="11232"/>
                    <a:pt x="38941" y="0"/>
                    <a:pt x="2508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4704" y="-33396"/>
              <a:ext cx="40765" cy="788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3802218" y="5334000"/>
            <a:ext cx="238125" cy="238125"/>
            <a:chOff x="0" y="0"/>
            <a:chExt cx="62716" cy="62716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62716" cy="62716"/>
            </a:xfrm>
            <a:custGeom>
              <a:avLst/>
              <a:gdLst/>
              <a:ahLst/>
              <a:cxnLst/>
              <a:rect r="r" b="b" t="t" l="l"/>
              <a:pathLst>
                <a:path h="62716" w="62716">
                  <a:moveTo>
                    <a:pt x="31358" y="0"/>
                  </a:moveTo>
                  <a:cubicBezTo>
                    <a:pt x="14039" y="0"/>
                    <a:pt x="0" y="14039"/>
                    <a:pt x="0" y="31358"/>
                  </a:cubicBezTo>
                  <a:cubicBezTo>
                    <a:pt x="0" y="48677"/>
                    <a:pt x="14039" y="62716"/>
                    <a:pt x="31358" y="62716"/>
                  </a:cubicBezTo>
                  <a:cubicBezTo>
                    <a:pt x="48677" y="62716"/>
                    <a:pt x="62716" y="48677"/>
                    <a:pt x="62716" y="31358"/>
                  </a:cubicBezTo>
                  <a:cubicBezTo>
                    <a:pt x="62716" y="14039"/>
                    <a:pt x="48677" y="0"/>
                    <a:pt x="313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5880" y="-32220"/>
              <a:ext cx="50957" cy="89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15460027" y="4619625"/>
            <a:ext cx="238125" cy="238125"/>
            <a:chOff x="0" y="0"/>
            <a:chExt cx="62716" cy="62716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62716" cy="62716"/>
            </a:xfrm>
            <a:custGeom>
              <a:avLst/>
              <a:gdLst/>
              <a:ahLst/>
              <a:cxnLst/>
              <a:rect r="r" b="b" t="t" l="l"/>
              <a:pathLst>
                <a:path h="62716" w="62716">
                  <a:moveTo>
                    <a:pt x="31358" y="0"/>
                  </a:moveTo>
                  <a:cubicBezTo>
                    <a:pt x="14039" y="0"/>
                    <a:pt x="0" y="14039"/>
                    <a:pt x="0" y="31358"/>
                  </a:cubicBezTo>
                  <a:cubicBezTo>
                    <a:pt x="0" y="48677"/>
                    <a:pt x="14039" y="62716"/>
                    <a:pt x="31358" y="62716"/>
                  </a:cubicBezTo>
                  <a:cubicBezTo>
                    <a:pt x="48677" y="62716"/>
                    <a:pt x="62716" y="48677"/>
                    <a:pt x="62716" y="31358"/>
                  </a:cubicBezTo>
                  <a:cubicBezTo>
                    <a:pt x="62716" y="14039"/>
                    <a:pt x="48677" y="0"/>
                    <a:pt x="3135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FF3131"/>
              </a:solidFill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5880" y="-32220"/>
              <a:ext cx="50957" cy="890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AutoShape 45" id="45"/>
          <p:cNvSpPr/>
          <p:nvPr/>
        </p:nvSpPr>
        <p:spPr>
          <a:xfrm>
            <a:off x="8487406" y="4295065"/>
            <a:ext cx="6793191" cy="278192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46" id="46"/>
          <p:cNvGrpSpPr/>
          <p:nvPr/>
        </p:nvGrpSpPr>
        <p:grpSpPr>
          <a:xfrm rot="0">
            <a:off x="8160199" y="4390315"/>
            <a:ext cx="142875" cy="142875"/>
            <a:chOff x="0" y="0"/>
            <a:chExt cx="37630" cy="3763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8193537" y="4423653"/>
            <a:ext cx="76200" cy="76200"/>
            <a:chOff x="0" y="0"/>
            <a:chExt cx="20069" cy="20069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TextBox 52" id="52"/>
          <p:cNvSpPr txBox="true"/>
          <p:nvPr/>
        </p:nvSpPr>
        <p:spPr>
          <a:xfrm rot="0">
            <a:off x="2233672" y="1028700"/>
            <a:ext cx="13820656" cy="1362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99"/>
              </a:lnSpc>
            </a:pPr>
            <a:r>
              <a:rPr lang="en-US" sz="8999">
                <a:solidFill>
                  <a:srgbClr val="FFFFFF"/>
                </a:solidFill>
                <a:latin typeface="Shrikhand"/>
                <a:ea typeface="Shrikhand"/>
                <a:cs typeface="Shrikhand"/>
                <a:sym typeface="Shrikhand"/>
              </a:rPr>
              <a:t>Feature Matching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3567191" y="3021330"/>
            <a:ext cx="2487136" cy="788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400" b="true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Dense clout point</a:t>
            </a:r>
          </a:p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sz="2400">
                <a:solidFill>
                  <a:srgbClr val="DDE1FF"/>
                </a:solidFill>
                <a:latin typeface="TT Commons Pro"/>
                <a:ea typeface="TT Commons Pro"/>
                <a:cs typeface="TT Commons Pro"/>
                <a:sym typeface="TT Commons Pro"/>
              </a:rPr>
              <a:t>(.ply file)</a:t>
            </a:r>
          </a:p>
        </p:txBody>
      </p:sp>
      <p:sp>
        <p:nvSpPr>
          <p:cNvPr name="TextBox 54" id="54"/>
          <p:cNvSpPr txBox="true"/>
          <p:nvPr/>
        </p:nvSpPr>
        <p:spPr>
          <a:xfrm rot="473737">
            <a:off x="11723783" y="4033253"/>
            <a:ext cx="1703229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Visibility file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7378066" y="6397967"/>
            <a:ext cx="1841500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  <a:spcBef>
                <a:spcPct val="0"/>
              </a:spcBef>
            </a:pPr>
            <a:r>
              <a:rPr lang="en-US" b="true" sz="2400">
                <a:solidFill>
                  <a:srgbClr val="DDE1FF"/>
                </a:solidFill>
                <a:latin typeface="TT Commons Pro Bold"/>
                <a:ea typeface="TT Commons Pro Bold"/>
                <a:cs typeface="TT Commons Pro Bold"/>
                <a:sym typeface="TT Commons Pro Bold"/>
              </a:rPr>
              <a:t>Target image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9365518" y="4985990"/>
            <a:ext cx="142875" cy="142875"/>
            <a:chOff x="0" y="0"/>
            <a:chExt cx="37630" cy="3763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9398855" y="5019328"/>
            <a:ext cx="76200" cy="76200"/>
            <a:chOff x="0" y="0"/>
            <a:chExt cx="20069" cy="20069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7959844" y="7188384"/>
            <a:ext cx="142875" cy="142875"/>
            <a:chOff x="0" y="0"/>
            <a:chExt cx="37630" cy="37630"/>
          </a:xfrm>
        </p:grpSpPr>
        <p:sp>
          <p:nvSpPr>
            <p:cNvPr name="Freeform 63" id="63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64" id="64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7993181" y="7221721"/>
            <a:ext cx="76200" cy="76200"/>
            <a:chOff x="0" y="0"/>
            <a:chExt cx="20069" cy="20069"/>
          </a:xfrm>
        </p:grpSpPr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9475055" y="5711219"/>
            <a:ext cx="142875" cy="142875"/>
            <a:chOff x="0" y="0"/>
            <a:chExt cx="37630" cy="37630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70" id="70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9508393" y="5744556"/>
            <a:ext cx="76200" cy="76200"/>
            <a:chOff x="0" y="0"/>
            <a:chExt cx="20069" cy="20069"/>
          </a:xfrm>
        </p:grpSpPr>
        <p:sp>
          <p:nvSpPr>
            <p:cNvPr name="Freeform 72" id="72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73" id="73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4" id="74"/>
          <p:cNvGrpSpPr/>
          <p:nvPr/>
        </p:nvGrpSpPr>
        <p:grpSpPr>
          <a:xfrm rot="0">
            <a:off x="9617930" y="7977460"/>
            <a:ext cx="142875" cy="142875"/>
            <a:chOff x="0" y="0"/>
            <a:chExt cx="37630" cy="37630"/>
          </a:xfrm>
        </p:grpSpPr>
        <p:sp>
          <p:nvSpPr>
            <p:cNvPr name="Freeform 75" id="75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76" id="76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77" id="77"/>
          <p:cNvGrpSpPr/>
          <p:nvPr/>
        </p:nvGrpSpPr>
        <p:grpSpPr>
          <a:xfrm rot="0">
            <a:off x="9651268" y="8010797"/>
            <a:ext cx="76200" cy="76200"/>
            <a:chOff x="0" y="0"/>
            <a:chExt cx="20069" cy="20069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10385040" y="7620113"/>
            <a:ext cx="142875" cy="142875"/>
            <a:chOff x="0" y="0"/>
            <a:chExt cx="37630" cy="37630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82" id="82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10418377" y="7653450"/>
            <a:ext cx="76200" cy="76200"/>
            <a:chOff x="0" y="0"/>
            <a:chExt cx="20069" cy="20069"/>
          </a:xfrm>
        </p:grpSpPr>
        <p:sp>
          <p:nvSpPr>
            <p:cNvPr name="Freeform 84" id="84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5" id="85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AutoShape 86" id="86"/>
          <p:cNvSpPr/>
          <p:nvPr/>
        </p:nvSpPr>
        <p:spPr>
          <a:xfrm>
            <a:off x="9501162" y="4931771"/>
            <a:ext cx="4170652" cy="40222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7" id="87"/>
          <p:cNvSpPr/>
          <p:nvPr/>
        </p:nvSpPr>
        <p:spPr>
          <a:xfrm>
            <a:off x="10107510" y="4345636"/>
            <a:ext cx="6386399" cy="1822254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8" id="88"/>
          <p:cNvGrpSpPr/>
          <p:nvPr/>
        </p:nvGrpSpPr>
        <p:grpSpPr>
          <a:xfrm rot="0">
            <a:off x="9760805" y="4714875"/>
            <a:ext cx="142875" cy="142875"/>
            <a:chOff x="0" y="0"/>
            <a:chExt cx="37630" cy="37630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90" id="90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1" id="91"/>
          <p:cNvGrpSpPr/>
          <p:nvPr/>
        </p:nvGrpSpPr>
        <p:grpSpPr>
          <a:xfrm rot="0">
            <a:off x="9794143" y="4748213"/>
            <a:ext cx="76200" cy="76200"/>
            <a:chOff x="0" y="0"/>
            <a:chExt cx="20069" cy="20069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93" id="93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4" id="94"/>
          <p:cNvGrpSpPr/>
          <p:nvPr/>
        </p:nvGrpSpPr>
        <p:grpSpPr>
          <a:xfrm rot="0">
            <a:off x="8609172" y="8701200"/>
            <a:ext cx="142875" cy="142875"/>
            <a:chOff x="0" y="0"/>
            <a:chExt cx="37630" cy="37630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97" id="97"/>
          <p:cNvGrpSpPr/>
          <p:nvPr/>
        </p:nvGrpSpPr>
        <p:grpSpPr>
          <a:xfrm rot="0">
            <a:off x="8642509" y="8734538"/>
            <a:ext cx="76200" cy="76200"/>
            <a:chOff x="0" y="0"/>
            <a:chExt cx="20069" cy="20069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0" id="100"/>
          <p:cNvGrpSpPr/>
          <p:nvPr/>
        </p:nvGrpSpPr>
        <p:grpSpPr>
          <a:xfrm rot="0">
            <a:off x="9096375" y="7634400"/>
            <a:ext cx="142875" cy="142875"/>
            <a:chOff x="0" y="0"/>
            <a:chExt cx="37630" cy="37630"/>
          </a:xfrm>
        </p:grpSpPr>
        <p:sp>
          <p:nvSpPr>
            <p:cNvPr name="Freeform 101" id="101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102" id="102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3" id="103"/>
          <p:cNvGrpSpPr/>
          <p:nvPr/>
        </p:nvGrpSpPr>
        <p:grpSpPr>
          <a:xfrm rot="0">
            <a:off x="9129712" y="7667738"/>
            <a:ext cx="76200" cy="76200"/>
            <a:chOff x="0" y="0"/>
            <a:chExt cx="20069" cy="20069"/>
          </a:xfrm>
        </p:grpSpPr>
        <p:sp>
          <p:nvSpPr>
            <p:cNvPr name="Freeform 104" id="104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05" id="105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6" id="106"/>
          <p:cNvGrpSpPr/>
          <p:nvPr/>
        </p:nvGrpSpPr>
        <p:grpSpPr>
          <a:xfrm rot="0">
            <a:off x="8487406" y="5711219"/>
            <a:ext cx="142875" cy="142875"/>
            <a:chOff x="0" y="0"/>
            <a:chExt cx="37630" cy="37630"/>
          </a:xfrm>
        </p:grpSpPr>
        <p:sp>
          <p:nvSpPr>
            <p:cNvPr name="Freeform 107" id="107"/>
            <p:cNvSpPr/>
            <p:nvPr/>
          </p:nvSpPr>
          <p:spPr>
            <a:xfrm flipH="false" flipV="false" rot="0">
              <a:off x="0" y="0"/>
              <a:ext cx="37630" cy="37630"/>
            </a:xfrm>
            <a:custGeom>
              <a:avLst/>
              <a:gdLst/>
              <a:ahLst/>
              <a:cxnLst/>
              <a:rect r="r" b="b" t="t" l="l"/>
              <a:pathLst>
                <a:path h="37630" w="37630">
                  <a:moveTo>
                    <a:pt x="0" y="0"/>
                  </a:moveTo>
                  <a:lnTo>
                    <a:pt x="37630" y="0"/>
                  </a:lnTo>
                  <a:lnTo>
                    <a:pt x="37630" y="37630"/>
                  </a:lnTo>
                  <a:lnTo>
                    <a:pt x="0" y="37630"/>
                  </a:lnTo>
                  <a:close/>
                </a:path>
              </a:pathLst>
            </a:custGeom>
            <a:solidFill>
              <a:srgbClr val="47DC1C"/>
            </a:solidFill>
          </p:spPr>
        </p:sp>
        <p:sp>
          <p:nvSpPr>
            <p:cNvPr name="TextBox 108" id="108"/>
            <p:cNvSpPr txBox="true"/>
            <p:nvPr/>
          </p:nvSpPr>
          <p:spPr>
            <a:xfrm>
              <a:off x="0" y="-38100"/>
              <a:ext cx="37630" cy="757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grpSp>
        <p:nvGrpSpPr>
          <p:cNvPr name="Group 109" id="109"/>
          <p:cNvGrpSpPr/>
          <p:nvPr/>
        </p:nvGrpSpPr>
        <p:grpSpPr>
          <a:xfrm rot="0">
            <a:off x="8520744" y="5744556"/>
            <a:ext cx="76200" cy="76200"/>
            <a:chOff x="0" y="0"/>
            <a:chExt cx="20069" cy="20069"/>
          </a:xfrm>
        </p:grpSpPr>
        <p:sp>
          <p:nvSpPr>
            <p:cNvPr name="Freeform 110" id="110"/>
            <p:cNvSpPr/>
            <p:nvPr/>
          </p:nvSpPr>
          <p:spPr>
            <a:xfrm flipH="false" flipV="false" rot="0">
              <a:off x="0" y="0"/>
              <a:ext cx="20069" cy="20069"/>
            </a:xfrm>
            <a:custGeom>
              <a:avLst/>
              <a:gdLst/>
              <a:ahLst/>
              <a:cxnLst/>
              <a:rect r="r" b="b" t="t" l="l"/>
              <a:pathLst>
                <a:path h="20069" w="20069">
                  <a:moveTo>
                    <a:pt x="10035" y="0"/>
                  </a:moveTo>
                  <a:cubicBezTo>
                    <a:pt x="4493" y="0"/>
                    <a:pt x="0" y="4493"/>
                    <a:pt x="0" y="10035"/>
                  </a:cubicBezTo>
                  <a:cubicBezTo>
                    <a:pt x="0" y="15577"/>
                    <a:pt x="4493" y="20069"/>
                    <a:pt x="10035" y="20069"/>
                  </a:cubicBezTo>
                  <a:cubicBezTo>
                    <a:pt x="15577" y="20069"/>
                    <a:pt x="20069" y="15577"/>
                    <a:pt x="20069" y="10035"/>
                  </a:cubicBezTo>
                  <a:cubicBezTo>
                    <a:pt x="20069" y="4493"/>
                    <a:pt x="15577" y="0"/>
                    <a:pt x="10035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11" id="111"/>
            <p:cNvSpPr txBox="true"/>
            <p:nvPr/>
          </p:nvSpPr>
          <p:spPr>
            <a:xfrm>
              <a:off x="1881" y="-36219"/>
              <a:ext cx="16306" cy="544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0"/>
                </a:lnSpc>
              </a:pPr>
            </a:p>
          </p:txBody>
        </p:sp>
      </p:grpSp>
      <p:sp>
        <p:nvSpPr>
          <p:cNvPr name="AutoShape 112" id="112"/>
          <p:cNvSpPr/>
          <p:nvPr/>
        </p:nvSpPr>
        <p:spPr>
          <a:xfrm flipH="true">
            <a:off x="8035676" y="4390315"/>
            <a:ext cx="172148" cy="2798069"/>
          </a:xfrm>
          <a:prstGeom prst="line">
            <a:avLst/>
          </a:prstGeom>
          <a:ln cap="flat" w="28575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3" id="113"/>
          <p:cNvSpPr/>
          <p:nvPr/>
        </p:nvSpPr>
        <p:spPr>
          <a:xfrm>
            <a:off x="8561824" y="5854094"/>
            <a:ext cx="118785" cy="2847106"/>
          </a:xfrm>
          <a:prstGeom prst="line">
            <a:avLst/>
          </a:prstGeom>
          <a:ln cap="flat" w="28575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4" id="114"/>
          <p:cNvSpPr/>
          <p:nvPr/>
        </p:nvSpPr>
        <p:spPr>
          <a:xfrm flipH="true">
            <a:off x="9167812" y="5128865"/>
            <a:ext cx="261682" cy="2505535"/>
          </a:xfrm>
          <a:prstGeom prst="line">
            <a:avLst/>
          </a:prstGeom>
          <a:ln cap="flat" w="28575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5" id="115"/>
          <p:cNvSpPr/>
          <p:nvPr/>
        </p:nvSpPr>
        <p:spPr>
          <a:xfrm>
            <a:off x="9617930" y="5782656"/>
            <a:ext cx="69186" cy="2194804"/>
          </a:xfrm>
          <a:prstGeom prst="line">
            <a:avLst/>
          </a:prstGeom>
          <a:ln cap="flat" w="28575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6" id="116"/>
          <p:cNvSpPr/>
          <p:nvPr/>
        </p:nvSpPr>
        <p:spPr>
          <a:xfrm>
            <a:off x="9760805" y="4786312"/>
            <a:ext cx="678566" cy="2833800"/>
          </a:xfrm>
          <a:prstGeom prst="line">
            <a:avLst/>
          </a:prstGeom>
          <a:ln cap="flat" w="28575">
            <a:solidFill>
              <a:srgbClr val="47DC1C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DAGe1DOmkgA</dc:identifier>
  <dcterms:modified xsi:type="dcterms:W3CDTF">2011-08-01T06:04:30Z</dcterms:modified>
  <cp:revision>1</cp:revision>
  <dc:title>Progetto HCI</dc:title>
</cp:coreProperties>
</file>